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4" r:id="rId4"/>
    <p:sldId id="275" r:id="rId5"/>
    <p:sldId id="265" r:id="rId6"/>
    <p:sldId id="274" r:id="rId7"/>
    <p:sldId id="273" r:id="rId8"/>
    <p:sldId id="277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00"/>
    <a:srgbClr val="CCCF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4" autoAdjust="0"/>
    <p:restoredTop sz="78650" autoAdjust="0"/>
  </p:normalViewPr>
  <p:slideViewPr>
    <p:cSldViewPr snapToGrid="0">
      <p:cViewPr varScale="1">
        <p:scale>
          <a:sx n="58" d="100"/>
          <a:sy n="58" d="100"/>
        </p:scale>
        <p:origin x="10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F0157-9509-497E-8A30-2BC3FC7D2DD6}" type="datetimeFigureOut">
              <a:rPr lang="lt-LT" smtClean="0"/>
              <a:t>2020-07-01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74DA8-1BA8-4B93-B5EF-34F8FCBCB46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58150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C53657-8633-4382-A7FE-DEE9EA7FCC62}" type="datetimeFigureOut">
              <a:rPr lang="en-GB" smtClean="0"/>
              <a:t>01/07/2020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A9B8AB-4976-4180-AC12-BADC5A7AA9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481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5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kaidrės vaizdo vietos rezervavimo ženkla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astabų vietos rezervavimo ženkl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altLang="en-US" sz="1200" b="1" i="0" baseline="0" dirty="0" smtClean="0">
                <a:latin typeface="Candara" pitchFamily="34" charset="0"/>
              </a:rPr>
              <a:t>T</a:t>
            </a:r>
            <a:r>
              <a:rPr lang="en-US" altLang="en-US" sz="1200" b="1" i="0" baseline="0" dirty="0" smtClean="0">
                <a:latin typeface="Candara" pitchFamily="34" charset="0"/>
              </a:rPr>
              <a:t>he main aims of external quality </a:t>
            </a:r>
            <a:r>
              <a:rPr lang="en-US" altLang="en-US" sz="1200" b="1" i="0" baseline="0" smtClean="0">
                <a:latin typeface="Candara" pitchFamily="34" charset="0"/>
              </a:rPr>
              <a:t>evaluation </a:t>
            </a:r>
            <a:r>
              <a:rPr lang="en-US" altLang="en-US" sz="1200" b="0" i="0" baseline="0" smtClean="0">
                <a:latin typeface="Candara" pitchFamily="34" charset="0"/>
              </a:rPr>
              <a:t>are</a:t>
            </a:r>
            <a:r>
              <a:rPr lang="en-US" altLang="en-US" sz="1200" b="0" i="0" baseline="0" dirty="0" smtClean="0">
                <a:latin typeface="Candara" pitchFamily="34" charset="0"/>
              </a:rPr>
              <a:t>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dirty="0" smtClean="0">
              <a:latin typeface="Candara" pitchFamily="34" charset="0"/>
            </a:endParaRP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i="1" dirty="0" smtClean="0">
                <a:latin typeface="Candara" pitchFamily="34" charset="0"/>
              </a:rPr>
              <a:t>To help Higher Education Institution to identify strengths and weaknesses of the programme;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en-US" sz="1200" b="0" i="1" dirty="0" smtClean="0">
                <a:latin typeface="Candara" pitchFamily="34" charset="0"/>
              </a:rPr>
              <a:t>To provide information to the public about quality of study programmes at Higher Education Institutions.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0" i="0" dirty="0" smtClean="0">
              <a:latin typeface="Candara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1" i="1" dirty="0" smtClean="0">
              <a:latin typeface="Candara" pitchFamily="34" charset="0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en-US" sz="1200" b="1" i="1" dirty="0" smtClean="0">
              <a:latin typeface="Candara" pitchFamily="34" charset="0"/>
            </a:endParaRP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8DC3D4-E9A3-4D0C-939D-877CFC4C182B}" type="slidenum">
              <a:rPr lang="lt-LT" smtClean="0"/>
              <a:t>2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1357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432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6040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5296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A9B8AB-4976-4180-AC12-BADC5A7AA930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564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43" y="1057048"/>
            <a:ext cx="8623663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43" y="3536723"/>
            <a:ext cx="8623663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1683613"/>
            <a:ext cx="8251553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3" y="4563338"/>
            <a:ext cx="8251553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4943" y="1873975"/>
            <a:ext cx="420624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926" y="1873975"/>
            <a:ext cx="429768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299811"/>
            <a:ext cx="8623663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0" y="1615849"/>
            <a:ext cx="43891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4941" y="2439761"/>
            <a:ext cx="438912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1629" y="1615849"/>
            <a:ext cx="411697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11629" y="2439761"/>
            <a:ext cx="411697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3" y="465138"/>
            <a:ext cx="3099980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4" y="465138"/>
            <a:ext cx="537101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3" y="2065338"/>
            <a:ext cx="309998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483326"/>
            <a:ext cx="267788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18899" y="483326"/>
            <a:ext cx="580970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944" y="2083526"/>
            <a:ext cx="267788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4943" y="417376"/>
            <a:ext cx="1132751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944" y="1841862"/>
            <a:ext cx="8134146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4943" y="6356349"/>
            <a:ext cx="21836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276D79ED-3FA7-4EF8-964B-EB8BCFAB02F8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8899" y="6356349"/>
            <a:ext cx="32755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24693" y="6356350"/>
            <a:ext cx="1903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610475" y="4914981"/>
            <a:ext cx="896556" cy="324395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 rot="16200000">
            <a:off x="-2113768" y="2546065"/>
            <a:ext cx="3888671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Find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m</a:t>
            </a:r>
            <a:r>
              <a:rPr lang="bs-Latn-BA" sz="1200" dirty="0">
                <a:solidFill>
                  <a:schemeClr val="bg1">
                    <a:lumMod val="65000"/>
                  </a:schemeClr>
                </a:solidFill>
              </a:rPr>
              <a:t>ore PowerPoint templates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 on </a:t>
            </a:r>
            <a:r>
              <a:rPr lang="bs-Latn-BA" sz="1200" b="1" baseline="0" dirty="0">
                <a:solidFill>
                  <a:schemeClr val="bg1">
                    <a:lumMod val="65000"/>
                  </a:schemeClr>
                </a:solidFill>
              </a:rPr>
              <a:t>prezentr.com</a:t>
            </a:r>
            <a:r>
              <a:rPr lang="bs-Latn-BA" sz="1200" baseline="0" dirty="0">
                <a:solidFill>
                  <a:schemeClr val="bg1">
                    <a:lumMod val="65000"/>
                  </a:schemeClr>
                </a:solidFill>
              </a:rPr>
              <a:t>!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FFD6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e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microsoft.com/office/2007/relationships/hdphoto" Target="../media/hdphoto1.wdp"/><Relationship Id="rId9" Type="http://schemas.openxmlformats.org/officeDocument/2006/relationships/image" Target="../media/image8.jpeg"/><Relationship Id="rId1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9000" contrast="-3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53" y="1056095"/>
            <a:ext cx="2497277" cy="1378633"/>
          </a:xfr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r>
              <a:rPr lang="en-US" sz="1400" b="1" dirty="0">
                <a:latin typeface="Cambria" pitchFamily="18" charset="0"/>
                <a:ea typeface="Verdana" panose="020B0604030504040204" pitchFamily="34" charset="0"/>
              </a:rPr>
              <a:t>EU TWINNING PROJECT</a:t>
            </a:r>
          </a:p>
          <a:p>
            <a:endParaRPr lang="en-GB" sz="11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SUPPORT TO STRENGTHENING 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THE HIGHER EDUCATION SYSTEM 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IN AZERBAIJAN</a:t>
            </a:r>
          </a:p>
          <a:p>
            <a:r>
              <a:rPr lang="en-GB" sz="1400" b="1" dirty="0">
                <a:latin typeface="Cambria" pitchFamily="18" charset="0"/>
                <a:ea typeface="Verdana" panose="020B0604030504040204" pitchFamily="34" charset="0"/>
              </a:rPr>
              <a:t>2018-2020</a:t>
            </a:r>
            <a:endParaRPr lang="en-GB" sz="1400" b="1" dirty="0">
              <a:latin typeface="Cambria" pitchFamily="18" charset="0"/>
            </a:endParaRPr>
          </a:p>
          <a:p>
            <a:pPr algn="l"/>
            <a:endParaRPr lang="az-Latn-AZ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81398" y="6179594"/>
            <a:ext cx="4721628" cy="493677"/>
          </a:xfrm>
        </p:spPr>
        <p:txBody>
          <a:bodyPr/>
          <a:lstStyle/>
          <a:p>
            <a:r>
              <a:rPr lang="en-GB" dirty="0"/>
              <a:t>The project is funded by the European Union.</a:t>
            </a:r>
          </a:p>
        </p:txBody>
      </p:sp>
      <p:pic>
        <p:nvPicPr>
          <p:cNvPr id="6" name="Picture 8" descr="Image result for ciep fran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6633637" y="6156879"/>
            <a:ext cx="421130" cy="57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The European Social Fund Agency (ESFA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6045930"/>
            <a:ext cx="826077" cy="826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Image result for aic academic information cent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1944" y="6121149"/>
            <a:ext cx="1312167" cy="544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Image result for ministry of education azerbaija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6047" y="6177517"/>
            <a:ext cx="902491" cy="55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europa.eu/about-eu/basic-information/symbols/images/flag_yellow_hig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411" y="213355"/>
            <a:ext cx="1034504" cy="6896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https://upload.wikimedia.org/wikipedia/commons/thumb/1/11/Flag_of_Lithuania.svg/1280px-Flag_of_Lithuania.svg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317" y="230818"/>
            <a:ext cx="1009175" cy="605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10" descr="http://www.drapeauxdespays.fr/data/flags/ultra/fr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4893" y="230818"/>
            <a:ext cx="1118744" cy="603200"/>
          </a:xfrm>
          <a:prstGeom prst="rect">
            <a:avLst/>
          </a:prstGeom>
          <a:noFill/>
          <a:ln w="9525">
            <a:solidFill>
              <a:srgbClr val="00206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3" descr="Attēlu rezultāti vaicājumam “latvia flag”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027" y="242235"/>
            <a:ext cx="1034933" cy="68256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C:\Users\JurgitaGe\Desktop\Captur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4585" y="213355"/>
            <a:ext cx="1137238" cy="62542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Content Placeholder 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445" y="6026523"/>
            <a:ext cx="731483" cy="731483"/>
          </a:xfrm>
          <a:prstGeom prst="rect">
            <a:avLst/>
          </a:prstGeom>
        </p:spPr>
      </p:pic>
      <p:sp>
        <p:nvSpPr>
          <p:cNvPr id="17" name="Subtitle 2"/>
          <p:cNvSpPr txBox="1">
            <a:spLocks/>
          </p:cNvSpPr>
          <p:nvPr/>
        </p:nvSpPr>
        <p:spPr>
          <a:xfrm>
            <a:off x="2143411" y="3112422"/>
            <a:ext cx="6382434" cy="1711784"/>
          </a:xfrm>
          <a:prstGeom prst="rect">
            <a:avLst/>
          </a:prstGeo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3600" b="1" dirty="0" smtClean="0">
                <a:latin typeface="Cambria" pitchFamily="18" charset="0"/>
                <a:ea typeface="Verdana" panose="020B0604030504040204" pitchFamily="34" charset="0"/>
              </a:rPr>
              <a:t>ACTIVITIES OF ACADEMIC SUPPORT CENTRE</a:t>
            </a:r>
            <a:endParaRPr lang="az-Latn-AZ" sz="50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698613" y="4912412"/>
            <a:ext cx="5695879" cy="455824"/>
          </a:xfrm>
          <a:prstGeom prst="rect">
            <a:avLst/>
          </a:prstGeom>
          <a:effectLst>
            <a:outerShdw blurRad="50800" dist="38100" sx="109000" sy="109000" algn="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az-Latn-AZ" sz="1800" i="1" dirty="0" err="1">
                <a:solidFill>
                  <a:srgbClr val="FFFF00"/>
                </a:solidFill>
              </a:rPr>
              <a:t>Twinning</a:t>
            </a:r>
            <a:r>
              <a:rPr lang="az-Latn-AZ" sz="1800" i="1" dirty="0">
                <a:solidFill>
                  <a:srgbClr val="FFFF00"/>
                </a:solidFill>
              </a:rPr>
              <a:t> </a:t>
            </a:r>
            <a:r>
              <a:rPr lang="az-Latn-AZ" sz="1800" i="1" dirty="0" err="1">
                <a:solidFill>
                  <a:srgbClr val="FFFF00"/>
                </a:solidFill>
              </a:rPr>
              <a:t>expert</a:t>
            </a:r>
            <a:r>
              <a:rPr lang="az-Latn-AZ" sz="1800" i="1" dirty="0">
                <a:solidFill>
                  <a:srgbClr val="FFFF00"/>
                </a:solidFill>
              </a:rPr>
              <a:t> </a:t>
            </a:r>
            <a:r>
              <a:rPr lang="az-Latn-AZ" sz="1800" i="1" dirty="0" err="1">
                <a:solidFill>
                  <a:srgbClr val="FFFF00"/>
                </a:solidFill>
              </a:rPr>
              <a:t>Ms</a:t>
            </a:r>
            <a:r>
              <a:rPr lang="az-Latn-AZ" sz="1800" i="1" dirty="0">
                <a:solidFill>
                  <a:srgbClr val="FFFF00"/>
                </a:solidFill>
              </a:rPr>
              <a:t>. Nora Skaburskiene  </a:t>
            </a:r>
            <a:r>
              <a:rPr lang="az-Latn-AZ" sz="1800" i="1" dirty="0" smtClean="0">
                <a:solidFill>
                  <a:srgbClr val="FFFF00"/>
                </a:solidFill>
              </a:rPr>
              <a:t>(</a:t>
            </a:r>
            <a:r>
              <a:rPr lang="az-Latn-AZ" sz="1800" i="1" dirty="0" err="1">
                <a:solidFill>
                  <a:srgbClr val="FFFF00"/>
                </a:solidFill>
              </a:rPr>
              <a:t>Lithuania</a:t>
            </a:r>
            <a:r>
              <a:rPr lang="az-Latn-AZ" sz="1800" i="1" dirty="0">
                <a:solidFill>
                  <a:srgbClr val="FFFF00"/>
                </a:solidFill>
              </a:rPr>
              <a:t>)</a:t>
            </a:r>
            <a:endParaRPr lang="az-Latn-AZ" sz="1800" b="1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04942" y="239246"/>
            <a:ext cx="11327512" cy="1325563"/>
          </a:xfrm>
        </p:spPr>
        <p:txBody>
          <a:bodyPr>
            <a:noAutofit/>
          </a:bodyPr>
          <a:lstStyle/>
          <a:p>
            <a:r>
              <a:rPr lang="lt-LT" sz="3200" dirty="0" err="1" smtClean="0"/>
              <a:t>Establishment</a:t>
            </a:r>
            <a:r>
              <a:rPr lang="lt-LT" sz="3200" dirty="0" smtClean="0"/>
              <a:t> </a:t>
            </a:r>
            <a:r>
              <a:rPr lang="lt-LT" sz="3200" dirty="0" err="1" smtClean="0"/>
              <a:t>history</a:t>
            </a:r>
            <a:endParaRPr lang="lt-LT" sz="32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04942" y="2115239"/>
            <a:ext cx="8199231" cy="4392438"/>
          </a:xfrm>
        </p:spPr>
        <p:txBody>
          <a:bodyPr>
            <a:noAutofit/>
          </a:bodyPr>
          <a:lstStyle/>
          <a:p>
            <a:pPr lvl="0"/>
            <a:r>
              <a:rPr lang="lt-LT" dirty="0" err="1" smtClean="0"/>
              <a:t>The</a:t>
            </a:r>
            <a:r>
              <a:rPr lang="lt-LT" dirty="0" smtClean="0"/>
              <a:t> Centre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Distance</a:t>
            </a:r>
            <a:r>
              <a:rPr lang="lt-LT" dirty="0" smtClean="0"/>
              <a:t> </a:t>
            </a:r>
            <a:r>
              <a:rPr lang="lt-LT" dirty="0" err="1" smtClean="0"/>
              <a:t>Learning</a:t>
            </a:r>
            <a:r>
              <a:rPr lang="lt-LT" dirty="0" smtClean="0"/>
              <a:t>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established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2002;</a:t>
            </a:r>
          </a:p>
          <a:p>
            <a:pPr lvl="0"/>
            <a:r>
              <a:rPr lang="lt-LT" dirty="0" err="1" smtClean="0"/>
              <a:t>In</a:t>
            </a:r>
            <a:r>
              <a:rPr lang="lt-LT" dirty="0" smtClean="0"/>
              <a:t> 2016 </a:t>
            </a:r>
            <a:r>
              <a:rPr lang="lt-LT" dirty="0" err="1" smtClean="0"/>
              <a:t>the</a:t>
            </a:r>
            <a:r>
              <a:rPr lang="lt-LT" dirty="0" smtClean="0"/>
              <a:t> Centre </a:t>
            </a:r>
            <a:r>
              <a:rPr lang="lt-LT" dirty="0" err="1" smtClean="0"/>
              <a:t>changed</a:t>
            </a:r>
            <a:r>
              <a:rPr lang="lt-LT" dirty="0" smtClean="0"/>
              <a:t> </a:t>
            </a:r>
            <a:r>
              <a:rPr lang="lt-LT" dirty="0" err="1" smtClean="0"/>
              <a:t>it‘s</a:t>
            </a:r>
            <a:r>
              <a:rPr lang="lt-LT" dirty="0" smtClean="0"/>
              <a:t> name to „</a:t>
            </a:r>
            <a:r>
              <a:rPr lang="lt-LT" dirty="0" err="1" smtClean="0"/>
              <a:t>Education</a:t>
            </a:r>
            <a:r>
              <a:rPr lang="lt-LT" dirty="0" smtClean="0"/>
              <a:t> Technologies Centre“, </a:t>
            </a:r>
            <a:r>
              <a:rPr lang="lt-LT" dirty="0" err="1" smtClean="0"/>
              <a:t>two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members</a:t>
            </a:r>
            <a:r>
              <a:rPr lang="lt-LT" dirty="0" smtClean="0"/>
              <a:t>, </a:t>
            </a:r>
            <a:r>
              <a:rPr lang="lt-LT" dirty="0" err="1" smtClean="0"/>
              <a:t>experienced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Pedagogical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r>
              <a:rPr lang="lt-LT" dirty="0" smtClean="0"/>
              <a:t> </a:t>
            </a:r>
            <a:r>
              <a:rPr lang="lt-LT" dirty="0" err="1" smtClean="0"/>
              <a:t>were</a:t>
            </a:r>
            <a:r>
              <a:rPr lang="lt-LT" dirty="0" smtClean="0"/>
              <a:t> </a:t>
            </a:r>
            <a:r>
              <a:rPr lang="lt-LT" dirty="0" err="1" smtClean="0"/>
              <a:t>employed</a:t>
            </a:r>
            <a:r>
              <a:rPr lang="lt-LT" dirty="0" smtClean="0"/>
              <a:t>;</a:t>
            </a:r>
          </a:p>
          <a:p>
            <a:pPr lvl="0"/>
            <a:r>
              <a:rPr lang="lt-LT" dirty="0" smtClean="0"/>
              <a:t>At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end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2019, </a:t>
            </a:r>
            <a:r>
              <a:rPr lang="lt-LT" dirty="0" err="1" smtClean="0"/>
              <a:t>the</a:t>
            </a:r>
            <a:r>
              <a:rPr lang="lt-LT" dirty="0" smtClean="0"/>
              <a:t> Centre </a:t>
            </a:r>
            <a:r>
              <a:rPr lang="lt-LT" dirty="0" err="1" smtClean="0"/>
              <a:t>was</a:t>
            </a:r>
            <a:r>
              <a:rPr lang="lt-LT" dirty="0" smtClean="0"/>
              <a:t> </a:t>
            </a:r>
            <a:r>
              <a:rPr lang="lt-LT" dirty="0" err="1" smtClean="0"/>
              <a:t>re-named</a:t>
            </a:r>
            <a:r>
              <a:rPr lang="lt-LT" dirty="0" smtClean="0"/>
              <a:t> to „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Support</a:t>
            </a:r>
            <a:r>
              <a:rPr lang="lt-LT" dirty="0" smtClean="0"/>
              <a:t> Centre“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new</a:t>
            </a:r>
            <a:r>
              <a:rPr lang="lt-LT" dirty="0" smtClean="0"/>
              <a:t> </a:t>
            </a:r>
            <a:r>
              <a:rPr lang="lt-LT" dirty="0" err="1" smtClean="0"/>
              <a:t>positions</a:t>
            </a:r>
            <a:r>
              <a:rPr lang="lt-LT" dirty="0" smtClean="0"/>
              <a:t> </a:t>
            </a:r>
            <a:r>
              <a:rPr lang="lt-LT" dirty="0" err="1" smtClean="0"/>
              <a:t>were</a:t>
            </a:r>
            <a:r>
              <a:rPr lang="lt-LT" dirty="0" smtClean="0"/>
              <a:t> </a:t>
            </a:r>
            <a:r>
              <a:rPr lang="lt-LT" dirty="0" err="1" smtClean="0"/>
              <a:t>added</a:t>
            </a:r>
            <a:r>
              <a:rPr lang="lt-LT" dirty="0" smtClean="0"/>
              <a:t> – </a:t>
            </a:r>
            <a:r>
              <a:rPr lang="lt-LT" dirty="0" err="1" smtClean="0"/>
              <a:t>psichologist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career</a:t>
            </a:r>
            <a:r>
              <a:rPr lang="lt-LT" dirty="0" smtClean="0"/>
              <a:t> </a:t>
            </a:r>
            <a:r>
              <a:rPr lang="lt-LT" dirty="0" err="1" smtClean="0"/>
              <a:t>specialis</a:t>
            </a:r>
            <a:r>
              <a:rPr lang="lt-LT" dirty="0" smtClean="0"/>
              <a:t> (</a:t>
            </a:r>
            <a:r>
              <a:rPr lang="lt-LT" dirty="0" err="1" smtClean="0"/>
              <a:t>moved</a:t>
            </a:r>
            <a:r>
              <a:rPr lang="lt-LT" dirty="0" smtClean="0"/>
              <a:t> </a:t>
            </a:r>
            <a:r>
              <a:rPr lang="lt-LT" dirty="0" err="1" smtClean="0"/>
              <a:t>from</a:t>
            </a:r>
            <a:r>
              <a:rPr lang="lt-LT" dirty="0" smtClean="0"/>
              <a:t> </a:t>
            </a:r>
            <a:r>
              <a:rPr lang="lt-LT" dirty="0" err="1" smtClean="0"/>
              <a:t>another</a:t>
            </a:r>
            <a:r>
              <a:rPr lang="lt-LT" dirty="0" smtClean="0"/>
              <a:t> </a:t>
            </a:r>
            <a:r>
              <a:rPr lang="lt-LT" dirty="0" err="1" smtClean="0"/>
              <a:t>department</a:t>
            </a:r>
            <a:r>
              <a:rPr lang="lt-LT" dirty="0" smtClean="0"/>
              <a:t>).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6886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Current</a:t>
            </a:r>
            <a:r>
              <a:rPr lang="lt-LT" dirty="0" smtClean="0"/>
              <a:t> </a:t>
            </a:r>
            <a:r>
              <a:rPr lang="lt-LT" dirty="0" err="1" smtClean="0"/>
              <a:t>Structure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1994053"/>
            <a:ext cx="8761090" cy="4235161"/>
          </a:xfrm>
        </p:spPr>
        <p:txBody>
          <a:bodyPr>
            <a:normAutofit/>
          </a:bodyPr>
          <a:lstStyle/>
          <a:p>
            <a:r>
              <a:rPr lang="lt-LT" dirty="0" err="1" smtClean="0"/>
              <a:t>The</a:t>
            </a:r>
            <a:r>
              <a:rPr lang="lt-LT" dirty="0" smtClean="0"/>
              <a:t> Centre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Administrative</a:t>
            </a:r>
            <a:r>
              <a:rPr lang="lt-LT" dirty="0" smtClean="0"/>
              <a:t> </a:t>
            </a:r>
            <a:r>
              <a:rPr lang="lt-LT" dirty="0" err="1" smtClean="0"/>
              <a:t>unit</a:t>
            </a:r>
            <a:r>
              <a:rPr lang="lt-LT" dirty="0" smtClean="0"/>
              <a:t>, </a:t>
            </a:r>
            <a:r>
              <a:rPr lang="lt-LT" dirty="0" err="1" smtClean="0"/>
              <a:t>accountable</a:t>
            </a:r>
            <a:r>
              <a:rPr lang="lt-LT" dirty="0" smtClean="0"/>
              <a:t> to </a:t>
            </a:r>
            <a:r>
              <a:rPr lang="lt-LT" dirty="0" err="1" smtClean="0"/>
              <a:t>the</a:t>
            </a:r>
            <a:r>
              <a:rPr lang="lt-LT" dirty="0" smtClean="0"/>
              <a:t> Vice-</a:t>
            </a:r>
            <a:r>
              <a:rPr lang="lt-LT" dirty="0" err="1" smtClean="0"/>
              <a:t>Rector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r>
              <a:rPr lang="lt-LT" dirty="0" smtClean="0"/>
              <a:t>;</a:t>
            </a:r>
          </a:p>
          <a:p>
            <a:r>
              <a:rPr lang="lt-LT" dirty="0" smtClean="0"/>
              <a:t>Centre </a:t>
            </a:r>
            <a:r>
              <a:rPr lang="lt-LT" dirty="0" err="1" smtClean="0"/>
              <a:t>is</a:t>
            </a:r>
            <a:r>
              <a:rPr lang="lt-LT" dirty="0" smtClean="0"/>
              <a:t> </a:t>
            </a:r>
            <a:r>
              <a:rPr lang="lt-LT" dirty="0" err="1" smtClean="0"/>
              <a:t>led</a:t>
            </a:r>
            <a:r>
              <a:rPr lang="lt-LT" dirty="0" smtClean="0"/>
              <a:t> </a:t>
            </a:r>
            <a:r>
              <a:rPr lang="lt-LT" dirty="0" err="1" smtClean="0"/>
              <a:t>by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Director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Involves</a:t>
            </a:r>
            <a:r>
              <a:rPr lang="lt-LT" dirty="0" smtClean="0"/>
              <a:t> 4 </a:t>
            </a:r>
            <a:r>
              <a:rPr lang="lt-LT" dirty="0" err="1" smtClean="0"/>
              <a:t>goups</a:t>
            </a:r>
            <a:r>
              <a:rPr lang="lt-LT" dirty="0" smtClean="0"/>
              <a:t>:</a:t>
            </a:r>
          </a:p>
          <a:p>
            <a:pPr lvl="1"/>
            <a:r>
              <a:rPr lang="lt-LT" dirty="0" err="1" smtClean="0"/>
              <a:t>Pedagogical</a:t>
            </a:r>
            <a:r>
              <a:rPr lang="lt-LT" dirty="0" smtClean="0"/>
              <a:t> </a:t>
            </a:r>
            <a:r>
              <a:rPr lang="lt-LT" dirty="0" err="1" smtClean="0"/>
              <a:t>competences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(3);</a:t>
            </a:r>
          </a:p>
          <a:p>
            <a:pPr lvl="1"/>
            <a:r>
              <a:rPr lang="lt-LT" dirty="0" err="1" smtClean="0"/>
              <a:t>Electronical</a:t>
            </a:r>
            <a:r>
              <a:rPr lang="lt-LT" dirty="0" smtClean="0"/>
              <a:t> </a:t>
            </a:r>
            <a:r>
              <a:rPr lang="lt-LT" dirty="0" err="1" smtClean="0"/>
              <a:t>studies</a:t>
            </a:r>
            <a:r>
              <a:rPr lang="lt-LT" dirty="0" smtClean="0"/>
              <a:t> </a:t>
            </a:r>
            <a:r>
              <a:rPr lang="lt-LT" dirty="0" err="1" smtClean="0"/>
              <a:t>group</a:t>
            </a:r>
            <a:r>
              <a:rPr lang="lt-LT" dirty="0" smtClean="0"/>
              <a:t> (3);</a:t>
            </a:r>
          </a:p>
          <a:p>
            <a:pPr lvl="1"/>
            <a:r>
              <a:rPr lang="lt-LT" dirty="0" smtClean="0"/>
              <a:t>Group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Career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psichological</a:t>
            </a:r>
            <a:r>
              <a:rPr lang="lt-LT" dirty="0" smtClean="0"/>
              <a:t> </a:t>
            </a:r>
            <a:r>
              <a:rPr lang="lt-LT" dirty="0" err="1" smtClean="0"/>
              <a:t>consultations</a:t>
            </a:r>
            <a:r>
              <a:rPr lang="lt-LT" dirty="0" smtClean="0"/>
              <a:t> (2);</a:t>
            </a:r>
          </a:p>
          <a:p>
            <a:pPr lvl="1"/>
            <a:r>
              <a:rPr lang="lt-LT" dirty="0" smtClean="0"/>
              <a:t>Group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Audiovisual</a:t>
            </a:r>
            <a:r>
              <a:rPr lang="lt-LT" dirty="0" smtClean="0"/>
              <a:t> </a:t>
            </a:r>
            <a:r>
              <a:rPr lang="lt-LT" dirty="0" err="1" smtClean="0"/>
              <a:t>technologies</a:t>
            </a:r>
            <a:r>
              <a:rPr lang="lt-LT" dirty="0" smtClean="0"/>
              <a:t> (2).</a:t>
            </a:r>
            <a:endParaRPr lang="lt-LT" dirty="0"/>
          </a:p>
          <a:p>
            <a:pPr marL="265113" lvl="1" indent="-265113"/>
            <a:r>
              <a:rPr lang="lt-LT" sz="2800" dirty="0" err="1"/>
              <a:t>Financed</a:t>
            </a:r>
            <a:r>
              <a:rPr lang="lt-LT" sz="2800" dirty="0"/>
              <a:t> </a:t>
            </a:r>
            <a:r>
              <a:rPr lang="lt-LT" sz="2800" dirty="0" err="1"/>
              <a:t>from</a:t>
            </a:r>
            <a:r>
              <a:rPr lang="lt-LT" sz="2800" dirty="0"/>
              <a:t> </a:t>
            </a:r>
            <a:r>
              <a:rPr lang="lt-LT" sz="2800" dirty="0" err="1" smtClean="0"/>
              <a:t>the</a:t>
            </a:r>
            <a:r>
              <a:rPr lang="lt-LT" sz="2800" dirty="0" smtClean="0"/>
              <a:t> </a:t>
            </a:r>
            <a:r>
              <a:rPr lang="lt-LT" sz="2800" dirty="0" err="1"/>
              <a:t>central</a:t>
            </a:r>
            <a:r>
              <a:rPr lang="lt-LT" sz="2800" dirty="0"/>
              <a:t> </a:t>
            </a:r>
            <a:r>
              <a:rPr lang="lt-LT" sz="2800" dirty="0" err="1"/>
              <a:t>budget</a:t>
            </a:r>
            <a:r>
              <a:rPr lang="lt-LT" sz="2800" dirty="0"/>
              <a:t> </a:t>
            </a:r>
            <a:r>
              <a:rPr lang="lt-LT" sz="2800" dirty="0" err="1"/>
              <a:t>of</a:t>
            </a:r>
            <a:r>
              <a:rPr lang="lt-LT" sz="2800" dirty="0"/>
              <a:t> </a:t>
            </a:r>
            <a:r>
              <a:rPr lang="lt-LT" sz="2800" dirty="0" err="1"/>
              <a:t>the</a:t>
            </a:r>
            <a:r>
              <a:rPr lang="lt-LT" sz="2800" dirty="0"/>
              <a:t> University.</a:t>
            </a:r>
          </a:p>
        </p:txBody>
      </p:sp>
    </p:spTree>
    <p:extLst>
      <p:ext uri="{BB962C8B-B14F-4D97-AF65-F5344CB8AC3E}">
        <p14:creationId xmlns:p14="http://schemas.microsoft.com/office/powerpoint/2010/main" val="1196051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944" y="260866"/>
            <a:ext cx="11327512" cy="1325563"/>
          </a:xfrm>
        </p:spPr>
        <p:txBody>
          <a:bodyPr/>
          <a:lstStyle/>
          <a:p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Needs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Centre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1586429"/>
            <a:ext cx="8683972" cy="4642785"/>
          </a:xfrm>
        </p:spPr>
        <p:txBody>
          <a:bodyPr/>
          <a:lstStyle/>
          <a:p>
            <a:r>
              <a:rPr lang="en-US" dirty="0" smtClean="0"/>
              <a:t>HE Communiques – 2012 Bucharest, 2015 Yerevan, 2018 Paris – emphasis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en-US" dirty="0" smtClean="0"/>
              <a:t>the need to further develop internal quality assurance</a:t>
            </a:r>
            <a:r>
              <a:rPr lang="lt-LT" dirty="0" smtClean="0"/>
              <a:t> </a:t>
            </a:r>
            <a:r>
              <a:rPr lang="lt-LT" dirty="0" err="1" smtClean="0"/>
              <a:t>systems</a:t>
            </a:r>
            <a:r>
              <a:rPr lang="en-US" dirty="0" smtClean="0"/>
              <a:t>;</a:t>
            </a:r>
          </a:p>
          <a:p>
            <a:r>
              <a:rPr lang="en-US" dirty="0" smtClean="0"/>
              <a:t>Enhancement of studies should be targeted towards:</a:t>
            </a:r>
          </a:p>
          <a:p>
            <a:pPr lvl="1"/>
            <a:r>
              <a:rPr lang="en-US" dirty="0" smtClean="0"/>
              <a:t>implementation of student centered approach, </a:t>
            </a:r>
          </a:p>
          <a:p>
            <a:pPr lvl="1"/>
            <a:r>
              <a:rPr lang="en-US" dirty="0" smtClean="0"/>
              <a:t>based on innovative teaching and learning methods, when student becomes an active participant of the learning process;</a:t>
            </a:r>
          </a:p>
          <a:p>
            <a:pPr lvl="1"/>
            <a:r>
              <a:rPr lang="en-US" dirty="0" smtClean="0"/>
              <a:t>Implementation of flexible learning paths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Improvement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pedagogical</a:t>
            </a:r>
            <a:r>
              <a:rPr lang="lt-LT" dirty="0" smtClean="0"/>
              <a:t> </a:t>
            </a:r>
            <a:r>
              <a:rPr lang="lt-LT" dirty="0" err="1" smtClean="0"/>
              <a:t>competences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88927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Functions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Centre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181340"/>
            <a:ext cx="8134146" cy="4047874"/>
          </a:xfrm>
        </p:spPr>
        <p:txBody>
          <a:bodyPr>
            <a:normAutofit/>
          </a:bodyPr>
          <a:lstStyle/>
          <a:p>
            <a:r>
              <a:rPr lang="lt-LT" dirty="0" smtClean="0"/>
              <a:t>To </a:t>
            </a:r>
            <a:r>
              <a:rPr lang="lt-LT" dirty="0" err="1" smtClean="0"/>
              <a:t>organize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implement</a:t>
            </a:r>
            <a:r>
              <a:rPr lang="lt-LT" dirty="0" smtClean="0"/>
              <a:t> </a:t>
            </a:r>
            <a:r>
              <a:rPr lang="lt-LT" dirty="0" err="1" smtClean="0"/>
              <a:t>trainings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consultations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academis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related</a:t>
            </a:r>
            <a:r>
              <a:rPr lang="lt-LT" dirty="0" smtClean="0"/>
              <a:t> </a:t>
            </a:r>
            <a:r>
              <a:rPr lang="lt-LT" dirty="0" err="1" smtClean="0"/>
              <a:t>topics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Support</a:t>
            </a:r>
            <a:r>
              <a:rPr lang="lt-LT" dirty="0" smtClean="0"/>
              <a:t> </a:t>
            </a:r>
            <a:r>
              <a:rPr lang="lt-LT" dirty="0" err="1" smtClean="0"/>
              <a:t>teachers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implementing</a:t>
            </a:r>
            <a:r>
              <a:rPr lang="lt-LT" dirty="0" smtClean="0"/>
              <a:t> </a:t>
            </a:r>
            <a:r>
              <a:rPr lang="lt-LT" dirty="0" err="1" smtClean="0"/>
              <a:t>student</a:t>
            </a:r>
            <a:r>
              <a:rPr lang="lt-LT" dirty="0" smtClean="0"/>
              <a:t> </a:t>
            </a:r>
            <a:r>
              <a:rPr lang="lt-LT" dirty="0" err="1" smtClean="0"/>
              <a:t>centered</a:t>
            </a:r>
            <a:r>
              <a:rPr lang="lt-LT" dirty="0" smtClean="0"/>
              <a:t> </a:t>
            </a:r>
            <a:r>
              <a:rPr lang="lt-LT" dirty="0" err="1" smtClean="0"/>
              <a:t>approach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Monitoring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analyses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needs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Presentation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possible</a:t>
            </a:r>
            <a:r>
              <a:rPr lang="lt-LT" dirty="0" smtClean="0"/>
              <a:t> </a:t>
            </a:r>
            <a:r>
              <a:rPr lang="lt-LT" dirty="0" err="1" smtClean="0"/>
              <a:t>solutions</a:t>
            </a:r>
            <a:r>
              <a:rPr lang="lt-LT" dirty="0" smtClean="0"/>
              <a:t> </a:t>
            </a:r>
            <a:r>
              <a:rPr lang="lt-LT" dirty="0" err="1" smtClean="0"/>
              <a:t>based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 </a:t>
            </a:r>
            <a:r>
              <a:rPr lang="lt-LT" dirty="0" err="1" smtClean="0"/>
              <a:t>needs</a:t>
            </a:r>
            <a:r>
              <a:rPr lang="lt-LT" dirty="0" smtClean="0"/>
              <a:t> </a:t>
            </a:r>
            <a:r>
              <a:rPr lang="lt-LT" dirty="0" err="1" smtClean="0"/>
              <a:t>analyses</a:t>
            </a:r>
            <a:r>
              <a:rPr lang="lt-LT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927914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err="1" smtClean="0"/>
              <a:t>Functions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Centre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4" y="2181340"/>
            <a:ext cx="8134146" cy="4047874"/>
          </a:xfrm>
        </p:spPr>
        <p:txBody>
          <a:bodyPr>
            <a:normAutofit/>
          </a:bodyPr>
          <a:lstStyle/>
          <a:p>
            <a:r>
              <a:rPr lang="lt-LT" dirty="0" err="1" smtClean="0"/>
              <a:t>Reseach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filed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activities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support</a:t>
            </a:r>
            <a:r>
              <a:rPr lang="lt-LT" dirty="0" smtClean="0"/>
              <a:t> centre;</a:t>
            </a:r>
          </a:p>
          <a:p>
            <a:r>
              <a:rPr lang="lt-LT" dirty="0" err="1" smtClean="0"/>
              <a:t>Presentation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research</a:t>
            </a:r>
            <a:r>
              <a:rPr lang="lt-LT" dirty="0" smtClean="0"/>
              <a:t> </a:t>
            </a:r>
            <a:r>
              <a:rPr lang="lt-LT" dirty="0" err="1" smtClean="0"/>
              <a:t>results</a:t>
            </a:r>
            <a:r>
              <a:rPr lang="lt-LT" dirty="0" smtClean="0"/>
              <a:t> at </a:t>
            </a:r>
            <a:r>
              <a:rPr lang="lt-LT" dirty="0" err="1" smtClean="0"/>
              <a:t>various</a:t>
            </a:r>
            <a:r>
              <a:rPr lang="lt-LT" dirty="0" smtClean="0"/>
              <a:t> </a:t>
            </a:r>
            <a:r>
              <a:rPr lang="lt-LT" dirty="0" err="1" smtClean="0"/>
              <a:t>events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Student‘s</a:t>
            </a:r>
            <a:r>
              <a:rPr lang="lt-LT" dirty="0" smtClean="0"/>
              <a:t> </a:t>
            </a:r>
            <a:r>
              <a:rPr lang="lt-LT" dirty="0" err="1" smtClean="0"/>
              <a:t>consultations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trainings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fields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career</a:t>
            </a:r>
            <a:r>
              <a:rPr lang="lt-LT" dirty="0" smtClean="0"/>
              <a:t> </a:t>
            </a:r>
            <a:r>
              <a:rPr lang="lt-LT" dirty="0" err="1" smtClean="0"/>
              <a:t>planning</a:t>
            </a:r>
            <a:r>
              <a:rPr lang="lt-LT" dirty="0" smtClean="0"/>
              <a:t> </a:t>
            </a:r>
            <a:r>
              <a:rPr lang="lt-LT" dirty="0" err="1" smtClean="0"/>
              <a:t>and</a:t>
            </a:r>
            <a:r>
              <a:rPr lang="lt-LT" dirty="0" smtClean="0"/>
              <a:t> </a:t>
            </a:r>
            <a:r>
              <a:rPr lang="lt-LT" dirty="0" err="1" smtClean="0"/>
              <a:t>psichological</a:t>
            </a:r>
            <a:r>
              <a:rPr lang="lt-LT" dirty="0" smtClean="0"/>
              <a:t> </a:t>
            </a:r>
            <a:r>
              <a:rPr lang="lt-LT" dirty="0" err="1" smtClean="0"/>
              <a:t>support</a:t>
            </a:r>
            <a:r>
              <a:rPr lang="lt-LT" dirty="0" smtClean="0"/>
              <a:t>;</a:t>
            </a:r>
          </a:p>
          <a:p>
            <a:r>
              <a:rPr lang="lt-LT" dirty="0" err="1" smtClean="0"/>
              <a:t>Prevention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student‘s</a:t>
            </a:r>
            <a:r>
              <a:rPr lang="lt-LT" dirty="0" smtClean="0"/>
              <a:t> </a:t>
            </a:r>
            <a:r>
              <a:rPr lang="lt-LT" dirty="0" err="1" smtClean="0"/>
              <a:t>drop-out</a:t>
            </a:r>
            <a:r>
              <a:rPr lang="lt-LT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1988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err="1" smtClean="0"/>
              <a:t>Activities</a:t>
            </a:r>
            <a:r>
              <a:rPr lang="en-US" dirty="0" smtClean="0"/>
              <a:t/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742939"/>
            <a:ext cx="9411086" cy="4948983"/>
          </a:xfrm>
        </p:spPr>
        <p:txBody>
          <a:bodyPr>
            <a:normAutofit/>
          </a:bodyPr>
          <a:lstStyle/>
          <a:p>
            <a:r>
              <a:rPr lang="lt-LT" dirty="0" err="1" smtClean="0"/>
              <a:t>Trainings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academic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 (30-40 </a:t>
            </a:r>
            <a:r>
              <a:rPr lang="lt-LT" dirty="0" err="1" smtClean="0"/>
              <a:t>seminars</a:t>
            </a:r>
            <a:r>
              <a:rPr lang="lt-LT" dirty="0" smtClean="0"/>
              <a:t> per </a:t>
            </a:r>
            <a:r>
              <a:rPr lang="lt-LT" dirty="0" err="1" smtClean="0"/>
              <a:t>year</a:t>
            </a:r>
            <a:r>
              <a:rPr lang="lt-LT" dirty="0" smtClean="0"/>
              <a:t>):</a:t>
            </a:r>
          </a:p>
          <a:p>
            <a:pPr lvl="1"/>
            <a:r>
              <a:rPr lang="lt-LT" dirty="0" err="1" smtClean="0"/>
              <a:t>Development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learning</a:t>
            </a:r>
            <a:r>
              <a:rPr lang="lt-LT" dirty="0" smtClean="0"/>
              <a:t> </a:t>
            </a:r>
            <a:r>
              <a:rPr lang="lt-LT" dirty="0" err="1" smtClean="0"/>
              <a:t>materials</a:t>
            </a:r>
            <a:r>
              <a:rPr lang="lt-LT" dirty="0" smtClean="0"/>
              <a:t> </a:t>
            </a:r>
            <a:r>
              <a:rPr lang="lt-LT" dirty="0" err="1" smtClean="0"/>
              <a:t>for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-line </a:t>
            </a:r>
            <a:r>
              <a:rPr lang="lt-LT" dirty="0" err="1" smtClean="0"/>
              <a:t>studies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Assessment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students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on</a:t>
            </a:r>
            <a:r>
              <a:rPr lang="lt-LT" dirty="0" smtClean="0"/>
              <a:t>-line </a:t>
            </a:r>
            <a:r>
              <a:rPr lang="lt-LT" dirty="0" err="1" smtClean="0"/>
              <a:t>studies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Planning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study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Education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critical</a:t>
            </a:r>
            <a:r>
              <a:rPr lang="lt-LT" dirty="0" smtClean="0"/>
              <a:t> </a:t>
            </a:r>
            <a:r>
              <a:rPr lang="lt-LT" dirty="0" err="1" smtClean="0"/>
              <a:t>thinking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Reflective</a:t>
            </a:r>
            <a:r>
              <a:rPr lang="lt-LT" dirty="0" smtClean="0"/>
              <a:t> </a:t>
            </a:r>
            <a:r>
              <a:rPr lang="lt-LT" dirty="0" err="1" smtClean="0"/>
              <a:t>learning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Methods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cooperation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Usage</a:t>
            </a:r>
            <a:r>
              <a:rPr lang="lt-LT" dirty="0" smtClean="0"/>
              <a:t> </a:t>
            </a:r>
            <a:r>
              <a:rPr lang="lt-LT" dirty="0" err="1" smtClean="0"/>
              <a:t>of</a:t>
            </a:r>
            <a:r>
              <a:rPr lang="lt-LT" dirty="0" smtClean="0"/>
              <a:t> </a:t>
            </a:r>
            <a:r>
              <a:rPr lang="lt-LT" dirty="0" err="1" smtClean="0"/>
              <a:t>apps</a:t>
            </a:r>
            <a:r>
              <a:rPr lang="lt-LT" dirty="0" smtClean="0"/>
              <a:t> </a:t>
            </a:r>
            <a:r>
              <a:rPr lang="lt-LT" dirty="0" err="1" smtClean="0"/>
              <a:t>in</a:t>
            </a:r>
            <a:r>
              <a:rPr lang="lt-LT" dirty="0" smtClean="0"/>
              <a:t> </a:t>
            </a:r>
            <a:r>
              <a:rPr lang="lt-LT" dirty="0" err="1" smtClean="0"/>
              <a:t>study</a:t>
            </a:r>
            <a:r>
              <a:rPr lang="lt-LT" dirty="0" smtClean="0"/>
              <a:t> </a:t>
            </a:r>
            <a:r>
              <a:rPr lang="lt-LT" dirty="0" err="1" smtClean="0"/>
              <a:t>process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Portfolio</a:t>
            </a:r>
            <a:r>
              <a:rPr lang="lt-LT" dirty="0" smtClean="0"/>
              <a:t> </a:t>
            </a:r>
            <a:r>
              <a:rPr lang="lt-LT" dirty="0" err="1" smtClean="0"/>
              <a:t>method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Debates</a:t>
            </a:r>
            <a:r>
              <a:rPr lang="lt-LT" dirty="0" smtClean="0"/>
              <a:t>;</a:t>
            </a:r>
          </a:p>
          <a:p>
            <a:pPr lvl="1"/>
            <a:r>
              <a:rPr lang="lt-LT" dirty="0" err="1" smtClean="0"/>
              <a:t>Assessment</a:t>
            </a:r>
            <a:r>
              <a:rPr lang="lt-LT" dirty="0" smtClean="0"/>
              <a:t> </a:t>
            </a:r>
            <a:r>
              <a:rPr lang="lt-LT" dirty="0" err="1" smtClean="0"/>
              <a:t>methods</a:t>
            </a:r>
            <a:r>
              <a:rPr lang="lt-LT" dirty="0" smtClean="0"/>
              <a:t>;</a:t>
            </a:r>
          </a:p>
          <a:p>
            <a:pPr lvl="1"/>
            <a:r>
              <a:rPr lang="lt-LT" dirty="0" smtClean="0"/>
              <a:t>...</a:t>
            </a:r>
            <a:endParaRPr lang="en-US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559113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 err="1" smtClean="0"/>
              <a:t>Activities</a:t>
            </a:r>
            <a:r>
              <a:rPr lang="en-US" dirty="0" smtClean="0"/>
              <a:t/>
            </a:r>
            <a:br>
              <a:rPr lang="en-US" dirty="0" smtClean="0"/>
            </a:br>
            <a:endParaRPr lang="lt-LT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43" y="1244907"/>
            <a:ext cx="8463635" cy="5447016"/>
          </a:xfrm>
        </p:spPr>
        <p:txBody>
          <a:bodyPr>
            <a:normAutofit/>
          </a:bodyPr>
          <a:lstStyle/>
          <a:p>
            <a:r>
              <a:rPr lang="lt-LT" dirty="0" err="1" smtClean="0"/>
              <a:t>Work</a:t>
            </a:r>
            <a:r>
              <a:rPr lang="lt-LT" dirty="0" smtClean="0"/>
              <a:t> </a:t>
            </a:r>
            <a:r>
              <a:rPr lang="lt-LT" dirty="0" err="1" smtClean="0"/>
              <a:t>with</a:t>
            </a:r>
            <a:r>
              <a:rPr lang="lt-LT" dirty="0" smtClean="0"/>
              <a:t> </a:t>
            </a:r>
            <a:r>
              <a:rPr lang="lt-LT" dirty="0" err="1" smtClean="0"/>
              <a:t>newly</a:t>
            </a:r>
            <a:r>
              <a:rPr lang="lt-LT" dirty="0" smtClean="0"/>
              <a:t> </a:t>
            </a:r>
            <a:r>
              <a:rPr lang="lt-LT" dirty="0" err="1" smtClean="0"/>
              <a:t>involved</a:t>
            </a:r>
            <a:r>
              <a:rPr lang="lt-LT" dirty="0" smtClean="0"/>
              <a:t> </a:t>
            </a:r>
            <a:r>
              <a:rPr lang="lt-LT" dirty="0" err="1" smtClean="0"/>
              <a:t>teaching</a:t>
            </a:r>
            <a:r>
              <a:rPr lang="lt-LT" dirty="0" smtClean="0"/>
              <a:t> </a:t>
            </a:r>
            <a:r>
              <a:rPr lang="lt-LT" dirty="0" err="1" smtClean="0"/>
              <a:t>staff</a:t>
            </a:r>
            <a:r>
              <a:rPr lang="lt-LT" dirty="0" smtClean="0"/>
              <a:t>:</a:t>
            </a:r>
          </a:p>
          <a:p>
            <a:pPr lvl="1"/>
            <a:r>
              <a:rPr lang="lt-LT" dirty="0" err="1" smtClean="0"/>
              <a:t>special</a:t>
            </a:r>
            <a:r>
              <a:rPr lang="lt-LT" dirty="0" smtClean="0"/>
              <a:t> </a:t>
            </a:r>
            <a:r>
              <a:rPr lang="lt-LT" dirty="0" err="1" smtClean="0"/>
              <a:t>trainings</a:t>
            </a:r>
            <a:r>
              <a:rPr lang="lt-LT" dirty="0" smtClean="0"/>
              <a:t>, </a:t>
            </a:r>
          </a:p>
          <a:p>
            <a:pPr lvl="1"/>
            <a:r>
              <a:rPr lang="lt-LT" dirty="0" err="1" smtClean="0"/>
              <a:t>regular</a:t>
            </a:r>
            <a:r>
              <a:rPr lang="lt-LT" dirty="0" smtClean="0"/>
              <a:t> </a:t>
            </a:r>
            <a:r>
              <a:rPr lang="lt-LT" dirty="0" err="1" smtClean="0"/>
              <a:t>meetings</a:t>
            </a:r>
            <a:r>
              <a:rPr lang="lt-LT" dirty="0" smtClean="0"/>
              <a:t>, </a:t>
            </a:r>
          </a:p>
          <a:p>
            <a:pPr lvl="1"/>
            <a:r>
              <a:rPr lang="lt-LT" dirty="0" err="1" smtClean="0"/>
              <a:t>individual</a:t>
            </a:r>
            <a:r>
              <a:rPr lang="lt-LT" dirty="0" smtClean="0"/>
              <a:t> </a:t>
            </a:r>
            <a:r>
              <a:rPr lang="lt-LT" dirty="0" err="1" smtClean="0"/>
              <a:t>consultations</a:t>
            </a:r>
            <a:r>
              <a:rPr lang="lt-LT" dirty="0" smtClean="0"/>
              <a:t>, </a:t>
            </a:r>
          </a:p>
          <a:p>
            <a:pPr lvl="1"/>
            <a:r>
              <a:rPr lang="lt-LT" dirty="0" err="1" smtClean="0"/>
              <a:t>visits</a:t>
            </a:r>
            <a:r>
              <a:rPr lang="lt-LT" dirty="0" smtClean="0"/>
              <a:t> to </a:t>
            </a:r>
            <a:r>
              <a:rPr lang="lt-LT" dirty="0" err="1" smtClean="0"/>
              <a:t>the</a:t>
            </a:r>
            <a:r>
              <a:rPr lang="lt-LT" dirty="0" smtClean="0"/>
              <a:t> </a:t>
            </a:r>
            <a:r>
              <a:rPr lang="lt-LT" dirty="0" err="1" smtClean="0"/>
              <a:t>lectures</a:t>
            </a:r>
            <a:r>
              <a:rPr lang="lt-LT" dirty="0" smtClean="0"/>
              <a:t>.</a:t>
            </a:r>
          </a:p>
          <a:p>
            <a:pPr marL="265113" lvl="1" indent="-265113"/>
            <a:r>
              <a:rPr lang="lt-LT" sz="2800" dirty="0" err="1" smtClean="0">
                <a:solidFill>
                  <a:prstClr val="white"/>
                </a:solidFill>
              </a:rPr>
              <a:t>Work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with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mentors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of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the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first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year‘s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students</a:t>
            </a:r>
            <a:r>
              <a:rPr lang="lt-LT" sz="2800" dirty="0" smtClean="0">
                <a:solidFill>
                  <a:prstClr val="white"/>
                </a:solidFill>
              </a:rPr>
              <a:t>;</a:t>
            </a:r>
          </a:p>
          <a:p>
            <a:pPr marL="265113" lvl="1" indent="-265113"/>
            <a:r>
              <a:rPr lang="lt-LT" sz="2800" dirty="0" err="1" smtClean="0">
                <a:solidFill>
                  <a:prstClr val="white"/>
                </a:solidFill>
              </a:rPr>
              <a:t>Individual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consultations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for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lecturers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that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got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negative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feed-back</a:t>
            </a:r>
            <a:r>
              <a:rPr lang="lt-LT" sz="2800" dirty="0" smtClean="0">
                <a:solidFill>
                  <a:prstClr val="white"/>
                </a:solidFill>
              </a:rPr>
              <a:t>;</a:t>
            </a:r>
          </a:p>
          <a:p>
            <a:pPr marL="265113" lvl="1" indent="-265113"/>
            <a:r>
              <a:rPr lang="lt-LT" sz="2800" dirty="0" err="1" smtClean="0">
                <a:solidFill>
                  <a:prstClr val="white"/>
                </a:solidFill>
              </a:rPr>
              <a:t>Development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of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methodologies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and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smtClean="0">
                <a:solidFill>
                  <a:prstClr val="white"/>
                </a:solidFill>
              </a:rPr>
              <a:t>guides </a:t>
            </a:r>
            <a:r>
              <a:rPr lang="lt-LT" sz="2800" dirty="0" err="1" smtClean="0">
                <a:solidFill>
                  <a:prstClr val="white"/>
                </a:solidFill>
              </a:rPr>
              <a:t>for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academic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staff</a:t>
            </a:r>
            <a:r>
              <a:rPr lang="lt-LT" sz="2800" dirty="0" smtClean="0">
                <a:solidFill>
                  <a:prstClr val="white"/>
                </a:solidFill>
              </a:rPr>
              <a:t>;</a:t>
            </a:r>
          </a:p>
          <a:p>
            <a:pPr marL="265113" lvl="1" indent="-265113"/>
            <a:r>
              <a:rPr lang="lt-LT" sz="2800" dirty="0" err="1" smtClean="0">
                <a:solidFill>
                  <a:prstClr val="white"/>
                </a:solidFill>
              </a:rPr>
              <a:t>Consultations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and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trainings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for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those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preparing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self-evaluation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reports</a:t>
            </a:r>
            <a:r>
              <a:rPr lang="lt-LT" sz="2800" dirty="0" smtClean="0">
                <a:solidFill>
                  <a:prstClr val="white"/>
                </a:solidFill>
              </a:rPr>
              <a:t>;</a:t>
            </a:r>
          </a:p>
          <a:p>
            <a:pPr marL="265113" lvl="1" indent="-265113"/>
            <a:r>
              <a:rPr lang="lt-LT" sz="2800" dirty="0" err="1" smtClean="0">
                <a:solidFill>
                  <a:prstClr val="white"/>
                </a:solidFill>
              </a:rPr>
              <a:t>Help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in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formulation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of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learning</a:t>
            </a:r>
            <a:r>
              <a:rPr lang="lt-LT" sz="2800" dirty="0" smtClean="0">
                <a:solidFill>
                  <a:prstClr val="white"/>
                </a:solidFill>
              </a:rPr>
              <a:t> </a:t>
            </a:r>
            <a:r>
              <a:rPr lang="lt-LT" sz="2800" dirty="0" err="1" smtClean="0">
                <a:solidFill>
                  <a:prstClr val="white"/>
                </a:solidFill>
              </a:rPr>
              <a:t>outcomes</a:t>
            </a:r>
            <a:r>
              <a:rPr lang="lt-LT" sz="2800" dirty="0" smtClean="0">
                <a:solidFill>
                  <a:prstClr val="white"/>
                </a:solidFill>
              </a:rPr>
              <a:t>.</a:t>
            </a:r>
            <a:endParaRPr lang="en-US" dirty="0" smtClean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9865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0A141-4F69-4E10-8D0E-437291F3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F1F4FD-DCF4-4B51-A098-49D2C0A9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60716" y="3633848"/>
            <a:ext cx="5178373" cy="2595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000" dirty="0" smtClean="0"/>
              <a:t>THANK YOU!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57150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one Age PowerPoint Template" id="{D85D0602-0B68-9349-9E0E-69BF1BBA49AF}" vid="{8B518266-8126-634B-BDF3-6E39FA3BCF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</TotalTime>
  <Words>507</Words>
  <Application>Microsoft Office PowerPoint</Application>
  <PresentationFormat>Широкоэкранный</PresentationFormat>
  <Paragraphs>75</Paragraphs>
  <Slides>9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Candara</vt:lpstr>
      <vt:lpstr>Trebuchet MS</vt:lpstr>
      <vt:lpstr>Verdana</vt:lpstr>
      <vt:lpstr>Office Theme</vt:lpstr>
      <vt:lpstr>Презентация PowerPoint</vt:lpstr>
      <vt:lpstr>Establishment history</vt:lpstr>
      <vt:lpstr>Current Structure</vt:lpstr>
      <vt:lpstr>The Needs of the Centre</vt:lpstr>
      <vt:lpstr>Functions of the Centre</vt:lpstr>
      <vt:lpstr>Functions of the Centre</vt:lpstr>
      <vt:lpstr>Activities </vt:lpstr>
      <vt:lpstr>Activities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arzumanov.t@outlook.com</dc:creator>
  <cp:lastModifiedBy>Aytac Atakishiyeva</cp:lastModifiedBy>
  <cp:revision>59</cp:revision>
  <cp:lastPrinted>2020-06-29T10:06:55Z</cp:lastPrinted>
  <dcterms:created xsi:type="dcterms:W3CDTF">2018-06-01T07:01:28Z</dcterms:created>
  <dcterms:modified xsi:type="dcterms:W3CDTF">2020-07-01T11:45:47Z</dcterms:modified>
</cp:coreProperties>
</file>