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355" r:id="rId2"/>
    <p:sldId id="329" r:id="rId3"/>
    <p:sldId id="330" r:id="rId4"/>
    <p:sldId id="263" r:id="rId5"/>
    <p:sldId id="357" r:id="rId6"/>
    <p:sldId id="359" r:id="rId7"/>
    <p:sldId id="360" r:id="rId8"/>
    <p:sldId id="333" r:id="rId9"/>
    <p:sldId id="332" r:id="rId10"/>
    <p:sldId id="361" r:id="rId11"/>
    <p:sldId id="364" r:id="rId12"/>
    <p:sldId id="363" r:id="rId13"/>
    <p:sldId id="366" r:id="rId14"/>
    <p:sldId id="365" r:id="rId15"/>
    <p:sldId id="328" r:id="rId16"/>
  </p:sldIdLst>
  <p:sldSz cx="12242800" cy="6845300"/>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ADCDE5"/>
    <a:srgbClr val="7D9AB0"/>
    <a:srgbClr val="FCD951"/>
    <a:srgbClr val="174B73"/>
    <a:srgbClr val="618B9B"/>
    <a:srgbClr val="184C73"/>
    <a:srgbClr val="DAEEF6"/>
    <a:srgbClr val="27A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3" autoAdjust="0"/>
  </p:normalViewPr>
  <p:slideViewPr>
    <p:cSldViewPr>
      <p:cViewPr>
        <p:scale>
          <a:sx n="71" d="100"/>
          <a:sy n="71" d="100"/>
        </p:scale>
        <p:origin x="-666" y="1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Gintautas%20Jakstas\Desktop\Azerbaijan\1.2\industry%20statistic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55663448429372"/>
          <c:y val="8.1543576283733765E-2"/>
          <c:w val="0.37795386884059989"/>
          <c:h val="0.73135688808129751"/>
        </c:manualLayout>
      </c:layout>
      <c:doughnutChart>
        <c:varyColors val="1"/>
        <c:ser>
          <c:idx val="0"/>
          <c:order val="0"/>
          <c:tx>
            <c:strRef>
              <c:f>Sheet2!$B$2</c:f>
              <c:strCache>
                <c:ptCount val="1"/>
                <c:pt idx="0">
                  <c:v>Share of economic sectors in the GDP, 2016</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807-4879-899E-0474B52886B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807-4879-899E-0474B52886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807-4879-899E-0474B52886B8}"/>
              </c:ext>
            </c:extLst>
          </c:dPt>
          <c:dLbls>
            <c:dLbl>
              <c:idx val="0"/>
              <c:layout>
                <c:manualLayout>
                  <c:x val="-3.1802120141342753E-2"/>
                  <c:y val="1.02564102564102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07-4879-899E-0474B52886B8}"/>
                </c:ext>
              </c:extLst>
            </c:dLbl>
            <c:dLbl>
              <c:idx val="1"/>
              <c:layout>
                <c:manualLayout>
                  <c:x val="9.0106007067137811E-2"/>
                  <c:y val="6.15384615384615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07-4879-899E-0474B52886B8}"/>
                </c:ext>
              </c:extLst>
            </c:dLbl>
            <c:dLbl>
              <c:idx val="2"/>
              <c:layout>
                <c:manualLayout>
                  <c:x val="7.0671378091872791E-3"/>
                  <c:y val="6.15384615384615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807-4879-899E-0474B52886B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Sheet2!$A$3:$A$5</c:f>
              <c:strCache>
                <c:ptCount val="3"/>
                <c:pt idx="0">
                  <c:v>Services</c:v>
                </c:pt>
                <c:pt idx="1">
                  <c:v>Industry</c:v>
                </c:pt>
                <c:pt idx="2">
                  <c:v>Agriculture</c:v>
                </c:pt>
              </c:strCache>
            </c:strRef>
          </c:cat>
          <c:val>
            <c:numRef>
              <c:f>Sheet2!$B$3:$B$5</c:f>
              <c:numCache>
                <c:formatCode>0%</c:formatCode>
                <c:ptCount val="3"/>
                <c:pt idx="0">
                  <c:v>0.42280000000000001</c:v>
                </c:pt>
                <c:pt idx="1">
                  <c:v>0.51680000000000004</c:v>
                </c:pt>
                <c:pt idx="2">
                  <c:v>6.0400000000000002E-2</c:v>
                </c:pt>
              </c:numCache>
            </c:numRef>
          </c:val>
          <c:extLst xmlns:c16r2="http://schemas.microsoft.com/office/drawing/2015/06/chart">
            <c:ext xmlns:c16="http://schemas.microsoft.com/office/drawing/2014/chart" uri="{C3380CC4-5D6E-409C-BE32-E72D297353CC}">
              <c16:uniqueId val="{00000006-B807-4879-899E-0474B52886B8}"/>
            </c:ext>
          </c:extLst>
        </c:ser>
        <c:ser>
          <c:idx val="1"/>
          <c:order val="1"/>
          <c:tx>
            <c:strRef>
              <c:f>Sheet2!$C$2</c:f>
              <c:strCache>
                <c:ptCount val="1"/>
                <c:pt idx="0">
                  <c:v>Distribution of employment by economic sector, 2017</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8-B807-4879-899E-0474B52886B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A-B807-4879-899E-0474B52886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C-B807-4879-899E-0474B52886B8}"/>
              </c:ext>
            </c:extLst>
          </c:dPt>
          <c:dLbls>
            <c:dLbl>
              <c:idx val="0"/>
              <c:layout>
                <c:manualLayout>
                  <c:x val="4.2402826855123546E-2"/>
                  <c:y val="-3.41880341880341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807-4879-899E-0474B52886B8}"/>
                </c:ext>
              </c:extLst>
            </c:dLbl>
            <c:dLbl>
              <c:idx val="1"/>
              <c:layout>
                <c:manualLayout>
                  <c:x val="-1.5901060070671377E-2"/>
                  <c:y val="4.78632478632478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807-4879-899E-0474B52886B8}"/>
                </c:ext>
              </c:extLst>
            </c:dLbl>
            <c:dLbl>
              <c:idx val="2"/>
              <c:layout>
                <c:manualLayout>
                  <c:x val="7.0671378091872725E-2"/>
                  <c:y val="-0.2358974358974358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807-4879-899E-0474B52886B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Sheet2!$A$3:$A$5</c:f>
              <c:strCache>
                <c:ptCount val="3"/>
                <c:pt idx="0">
                  <c:v>Services</c:v>
                </c:pt>
                <c:pt idx="1">
                  <c:v>Industry</c:v>
                </c:pt>
                <c:pt idx="2">
                  <c:v>Agriculture</c:v>
                </c:pt>
              </c:strCache>
            </c:strRef>
          </c:cat>
          <c:val>
            <c:numRef>
              <c:f>Sheet2!$C$3:$C$5</c:f>
              <c:numCache>
                <c:formatCode>0%</c:formatCode>
                <c:ptCount val="3"/>
                <c:pt idx="0">
                  <c:v>0.49340000000000001</c:v>
                </c:pt>
                <c:pt idx="1">
                  <c:v>0.14330000000000001</c:v>
                </c:pt>
                <c:pt idx="2">
                  <c:v>0.374</c:v>
                </c:pt>
              </c:numCache>
            </c:numRef>
          </c:val>
          <c:extLst xmlns:c16r2="http://schemas.microsoft.com/office/drawing/2015/06/chart">
            <c:ext xmlns:c16="http://schemas.microsoft.com/office/drawing/2014/chart" uri="{C3380CC4-5D6E-409C-BE32-E72D297353CC}">
              <c16:uniqueId val="{0000000D-B807-4879-899E-0474B52886B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78491-40B2-4097-B394-1EC3DF43D6FA}" type="doc">
      <dgm:prSet loTypeId="urn:microsoft.com/office/officeart/2005/8/layout/gear1" loCatId="relationship" qsTypeId="urn:microsoft.com/office/officeart/2005/8/quickstyle/simple1" qsCatId="simple" csTypeId="urn:microsoft.com/office/officeart/2005/8/colors/accent1_2" csCatId="accent1" phldr="1"/>
      <dgm:spPr/>
    </dgm:pt>
    <dgm:pt modelId="{C6E75D20-4D85-48F8-B1D0-AB74DB645C1C}">
      <dgm:prSet phldrT="[Text]" custT="1"/>
      <dgm:spPr/>
      <dgm:t>
        <a:bodyPr/>
        <a:lstStyle/>
        <a:p>
          <a:r>
            <a:rPr lang="lt-LT" sz="3600" b="1" dirty="0" err="1"/>
            <a:t>Capacity</a:t>
          </a:r>
          <a:endParaRPr lang="lt-LT" sz="2200" b="1" dirty="0"/>
        </a:p>
      </dgm:t>
    </dgm:pt>
    <dgm:pt modelId="{9790DE76-3895-4096-A7B5-82F774C4775F}" type="parTrans" cxnId="{8709B78A-26DF-41AB-9F79-9785AA91497E}">
      <dgm:prSet/>
      <dgm:spPr/>
      <dgm:t>
        <a:bodyPr/>
        <a:lstStyle/>
        <a:p>
          <a:endParaRPr lang="lt-LT"/>
        </a:p>
      </dgm:t>
    </dgm:pt>
    <dgm:pt modelId="{E7C8C863-5C3A-4641-936B-C487E9E121F6}" type="sibTrans" cxnId="{8709B78A-26DF-41AB-9F79-9785AA91497E}">
      <dgm:prSet/>
      <dgm:spPr/>
      <dgm:t>
        <a:bodyPr/>
        <a:lstStyle/>
        <a:p>
          <a:endParaRPr lang="lt-LT"/>
        </a:p>
      </dgm:t>
    </dgm:pt>
    <dgm:pt modelId="{118932EE-540C-483F-B7EC-FD202732699A}">
      <dgm:prSet phldrT="[Text]"/>
      <dgm:spPr/>
      <dgm:t>
        <a:bodyPr/>
        <a:lstStyle/>
        <a:p>
          <a:r>
            <a:rPr lang="lt-LT" b="1" dirty="0" err="1"/>
            <a:t>National</a:t>
          </a:r>
          <a:r>
            <a:rPr lang="lt-LT" dirty="0"/>
            <a:t> </a:t>
          </a:r>
          <a:r>
            <a:rPr lang="lt-LT" b="1" dirty="0" err="1"/>
            <a:t>priorities</a:t>
          </a:r>
          <a:endParaRPr lang="lt-LT" b="1" dirty="0"/>
        </a:p>
      </dgm:t>
    </dgm:pt>
    <dgm:pt modelId="{CD17790F-9B0B-4CE4-97C5-B4D5B0A168B6}" type="parTrans" cxnId="{23A9F7C4-4060-4432-8359-9EC7F1B3AAB9}">
      <dgm:prSet/>
      <dgm:spPr/>
      <dgm:t>
        <a:bodyPr/>
        <a:lstStyle/>
        <a:p>
          <a:endParaRPr lang="lt-LT"/>
        </a:p>
      </dgm:t>
    </dgm:pt>
    <dgm:pt modelId="{F170B9D7-F83C-434A-A0DB-E50BAA91E88F}" type="sibTrans" cxnId="{23A9F7C4-4060-4432-8359-9EC7F1B3AAB9}">
      <dgm:prSet/>
      <dgm:spPr/>
      <dgm:t>
        <a:bodyPr/>
        <a:lstStyle/>
        <a:p>
          <a:endParaRPr lang="lt-LT"/>
        </a:p>
      </dgm:t>
    </dgm:pt>
    <dgm:pt modelId="{CC170B54-E950-49A2-A623-1D6DBE04D389}">
      <dgm:prSet phldrT="[Text]"/>
      <dgm:spPr/>
      <dgm:t>
        <a:bodyPr/>
        <a:lstStyle/>
        <a:p>
          <a:r>
            <a:rPr lang="lt-LT" b="1" dirty="0"/>
            <a:t>CBE </a:t>
          </a:r>
          <a:r>
            <a:rPr lang="lt-LT" b="1" dirty="0" err="1"/>
            <a:t>priorities</a:t>
          </a:r>
          <a:endParaRPr lang="lt-LT" b="1" dirty="0"/>
        </a:p>
      </dgm:t>
    </dgm:pt>
    <dgm:pt modelId="{720A724F-11D0-4D37-BED0-DD24F21C786D}" type="parTrans" cxnId="{8C06FA45-81DC-4200-A169-758B4E1642CE}">
      <dgm:prSet/>
      <dgm:spPr/>
      <dgm:t>
        <a:bodyPr/>
        <a:lstStyle/>
        <a:p>
          <a:endParaRPr lang="lt-LT"/>
        </a:p>
      </dgm:t>
    </dgm:pt>
    <dgm:pt modelId="{996E71DE-6188-4E8C-B792-009F2765BD2E}" type="sibTrans" cxnId="{8C06FA45-81DC-4200-A169-758B4E1642CE}">
      <dgm:prSet/>
      <dgm:spPr/>
      <dgm:t>
        <a:bodyPr/>
        <a:lstStyle/>
        <a:p>
          <a:endParaRPr lang="lt-LT"/>
        </a:p>
      </dgm:t>
    </dgm:pt>
    <dgm:pt modelId="{7E6CC768-CB9C-42A4-8170-DE9AA6578769}" type="pres">
      <dgm:prSet presAssocID="{1EB78491-40B2-4097-B394-1EC3DF43D6FA}" presName="composite" presStyleCnt="0">
        <dgm:presLayoutVars>
          <dgm:chMax val="3"/>
          <dgm:animLvl val="lvl"/>
          <dgm:resizeHandles val="exact"/>
        </dgm:presLayoutVars>
      </dgm:prSet>
      <dgm:spPr/>
    </dgm:pt>
    <dgm:pt modelId="{12BF42D0-3466-40C9-ADE6-DFC227AAB462}" type="pres">
      <dgm:prSet presAssocID="{C6E75D20-4D85-48F8-B1D0-AB74DB645C1C}" presName="gear1" presStyleLbl="node1" presStyleIdx="0" presStyleCnt="3">
        <dgm:presLayoutVars>
          <dgm:chMax val="1"/>
          <dgm:bulletEnabled val="1"/>
        </dgm:presLayoutVars>
      </dgm:prSet>
      <dgm:spPr/>
      <dgm:t>
        <a:bodyPr/>
        <a:lstStyle/>
        <a:p>
          <a:endParaRPr lang="ru-RU"/>
        </a:p>
      </dgm:t>
    </dgm:pt>
    <dgm:pt modelId="{01A51AB9-0147-4437-BCA0-A39DD5935DBD}" type="pres">
      <dgm:prSet presAssocID="{C6E75D20-4D85-48F8-B1D0-AB74DB645C1C}" presName="gear1srcNode" presStyleLbl="node1" presStyleIdx="0" presStyleCnt="3"/>
      <dgm:spPr/>
      <dgm:t>
        <a:bodyPr/>
        <a:lstStyle/>
        <a:p>
          <a:endParaRPr lang="ru-RU"/>
        </a:p>
      </dgm:t>
    </dgm:pt>
    <dgm:pt modelId="{DC487B47-19FB-411C-BF3C-7D6336F9D7F0}" type="pres">
      <dgm:prSet presAssocID="{C6E75D20-4D85-48F8-B1D0-AB74DB645C1C}" presName="gear1dstNode" presStyleLbl="node1" presStyleIdx="0" presStyleCnt="3"/>
      <dgm:spPr/>
      <dgm:t>
        <a:bodyPr/>
        <a:lstStyle/>
        <a:p>
          <a:endParaRPr lang="ru-RU"/>
        </a:p>
      </dgm:t>
    </dgm:pt>
    <dgm:pt modelId="{8E923561-4127-47F7-BE89-D1AA3298F78D}" type="pres">
      <dgm:prSet presAssocID="{118932EE-540C-483F-B7EC-FD202732699A}" presName="gear2" presStyleLbl="node1" presStyleIdx="1" presStyleCnt="3">
        <dgm:presLayoutVars>
          <dgm:chMax val="1"/>
          <dgm:bulletEnabled val="1"/>
        </dgm:presLayoutVars>
      </dgm:prSet>
      <dgm:spPr/>
      <dgm:t>
        <a:bodyPr/>
        <a:lstStyle/>
        <a:p>
          <a:endParaRPr lang="ru-RU"/>
        </a:p>
      </dgm:t>
    </dgm:pt>
    <dgm:pt modelId="{6901C1E1-13ED-4911-8CBF-243F706A4559}" type="pres">
      <dgm:prSet presAssocID="{118932EE-540C-483F-B7EC-FD202732699A}" presName="gear2srcNode" presStyleLbl="node1" presStyleIdx="1" presStyleCnt="3"/>
      <dgm:spPr/>
      <dgm:t>
        <a:bodyPr/>
        <a:lstStyle/>
        <a:p>
          <a:endParaRPr lang="ru-RU"/>
        </a:p>
      </dgm:t>
    </dgm:pt>
    <dgm:pt modelId="{53E46B94-9CDC-4124-BE29-3E3E282E6559}" type="pres">
      <dgm:prSet presAssocID="{118932EE-540C-483F-B7EC-FD202732699A}" presName="gear2dstNode" presStyleLbl="node1" presStyleIdx="1" presStyleCnt="3"/>
      <dgm:spPr/>
      <dgm:t>
        <a:bodyPr/>
        <a:lstStyle/>
        <a:p>
          <a:endParaRPr lang="ru-RU"/>
        </a:p>
      </dgm:t>
    </dgm:pt>
    <dgm:pt modelId="{6D6010D1-8611-4692-95C5-B31E395BE098}" type="pres">
      <dgm:prSet presAssocID="{CC170B54-E950-49A2-A623-1D6DBE04D389}" presName="gear3" presStyleLbl="node1" presStyleIdx="2" presStyleCnt="3"/>
      <dgm:spPr/>
      <dgm:t>
        <a:bodyPr/>
        <a:lstStyle/>
        <a:p>
          <a:endParaRPr lang="ru-RU"/>
        </a:p>
      </dgm:t>
    </dgm:pt>
    <dgm:pt modelId="{A53D8198-AC0E-4D42-8A4B-5782AFCACA83}" type="pres">
      <dgm:prSet presAssocID="{CC170B54-E950-49A2-A623-1D6DBE04D389}" presName="gear3tx" presStyleLbl="node1" presStyleIdx="2" presStyleCnt="3">
        <dgm:presLayoutVars>
          <dgm:chMax val="1"/>
          <dgm:bulletEnabled val="1"/>
        </dgm:presLayoutVars>
      </dgm:prSet>
      <dgm:spPr/>
      <dgm:t>
        <a:bodyPr/>
        <a:lstStyle/>
        <a:p>
          <a:endParaRPr lang="ru-RU"/>
        </a:p>
      </dgm:t>
    </dgm:pt>
    <dgm:pt modelId="{EC561B81-3B97-4976-A776-0AA4C2150B3E}" type="pres">
      <dgm:prSet presAssocID="{CC170B54-E950-49A2-A623-1D6DBE04D389}" presName="gear3srcNode" presStyleLbl="node1" presStyleIdx="2" presStyleCnt="3"/>
      <dgm:spPr/>
      <dgm:t>
        <a:bodyPr/>
        <a:lstStyle/>
        <a:p>
          <a:endParaRPr lang="ru-RU"/>
        </a:p>
      </dgm:t>
    </dgm:pt>
    <dgm:pt modelId="{4392EDFF-9E07-4D65-9A03-E0FCCEAF32E4}" type="pres">
      <dgm:prSet presAssocID="{CC170B54-E950-49A2-A623-1D6DBE04D389}" presName="gear3dstNode" presStyleLbl="node1" presStyleIdx="2" presStyleCnt="3"/>
      <dgm:spPr/>
      <dgm:t>
        <a:bodyPr/>
        <a:lstStyle/>
        <a:p>
          <a:endParaRPr lang="ru-RU"/>
        </a:p>
      </dgm:t>
    </dgm:pt>
    <dgm:pt modelId="{331A4551-6239-4360-BF27-5A96B8A5C342}" type="pres">
      <dgm:prSet presAssocID="{E7C8C863-5C3A-4641-936B-C487E9E121F6}" presName="connector1" presStyleLbl="sibTrans2D1" presStyleIdx="0" presStyleCnt="3"/>
      <dgm:spPr/>
      <dgm:t>
        <a:bodyPr/>
        <a:lstStyle/>
        <a:p>
          <a:endParaRPr lang="ru-RU"/>
        </a:p>
      </dgm:t>
    </dgm:pt>
    <dgm:pt modelId="{E584DD7D-8C42-4E1B-BD25-C7B0162F3DD9}" type="pres">
      <dgm:prSet presAssocID="{F170B9D7-F83C-434A-A0DB-E50BAA91E88F}" presName="connector2" presStyleLbl="sibTrans2D1" presStyleIdx="1" presStyleCnt="3"/>
      <dgm:spPr/>
      <dgm:t>
        <a:bodyPr/>
        <a:lstStyle/>
        <a:p>
          <a:endParaRPr lang="ru-RU"/>
        </a:p>
      </dgm:t>
    </dgm:pt>
    <dgm:pt modelId="{14F57CBD-FAFA-4604-879B-89FE6A1C7840}" type="pres">
      <dgm:prSet presAssocID="{996E71DE-6188-4E8C-B792-009F2765BD2E}" presName="connector3" presStyleLbl="sibTrans2D1" presStyleIdx="2" presStyleCnt="3"/>
      <dgm:spPr/>
      <dgm:t>
        <a:bodyPr/>
        <a:lstStyle/>
        <a:p>
          <a:endParaRPr lang="ru-RU"/>
        </a:p>
      </dgm:t>
    </dgm:pt>
  </dgm:ptLst>
  <dgm:cxnLst>
    <dgm:cxn modelId="{709C1BFD-F8A9-4AE0-A82D-8A759A8A5A94}" type="presOf" srcId="{CC170B54-E950-49A2-A623-1D6DBE04D389}" destId="{A53D8198-AC0E-4D42-8A4B-5782AFCACA83}" srcOrd="1" destOrd="0" presId="urn:microsoft.com/office/officeart/2005/8/layout/gear1"/>
    <dgm:cxn modelId="{2C32C04F-6085-406E-8464-0F2C34F9B242}" type="presOf" srcId="{118932EE-540C-483F-B7EC-FD202732699A}" destId="{8E923561-4127-47F7-BE89-D1AA3298F78D}" srcOrd="0" destOrd="0" presId="urn:microsoft.com/office/officeart/2005/8/layout/gear1"/>
    <dgm:cxn modelId="{7A64ECB8-1B52-4B35-80C7-34FD2C0D15D8}" type="presOf" srcId="{118932EE-540C-483F-B7EC-FD202732699A}" destId="{6901C1E1-13ED-4911-8CBF-243F706A4559}" srcOrd="1" destOrd="0" presId="urn:microsoft.com/office/officeart/2005/8/layout/gear1"/>
    <dgm:cxn modelId="{11A6ED1C-6ED7-4874-A897-18241FD1BFC5}" type="presOf" srcId="{996E71DE-6188-4E8C-B792-009F2765BD2E}" destId="{14F57CBD-FAFA-4604-879B-89FE6A1C7840}" srcOrd="0" destOrd="0" presId="urn:microsoft.com/office/officeart/2005/8/layout/gear1"/>
    <dgm:cxn modelId="{7AF4FB03-5ABA-4F8E-8D77-C29FD39A9380}" type="presOf" srcId="{C6E75D20-4D85-48F8-B1D0-AB74DB645C1C}" destId="{01A51AB9-0147-4437-BCA0-A39DD5935DBD}" srcOrd="1" destOrd="0" presId="urn:microsoft.com/office/officeart/2005/8/layout/gear1"/>
    <dgm:cxn modelId="{4CDC9D3B-4F54-445B-8304-A4693947213A}" type="presOf" srcId="{CC170B54-E950-49A2-A623-1D6DBE04D389}" destId="{6D6010D1-8611-4692-95C5-B31E395BE098}" srcOrd="0" destOrd="0" presId="urn:microsoft.com/office/officeart/2005/8/layout/gear1"/>
    <dgm:cxn modelId="{8C06FA45-81DC-4200-A169-758B4E1642CE}" srcId="{1EB78491-40B2-4097-B394-1EC3DF43D6FA}" destId="{CC170B54-E950-49A2-A623-1D6DBE04D389}" srcOrd="2" destOrd="0" parTransId="{720A724F-11D0-4D37-BED0-DD24F21C786D}" sibTransId="{996E71DE-6188-4E8C-B792-009F2765BD2E}"/>
    <dgm:cxn modelId="{8709B78A-26DF-41AB-9F79-9785AA91497E}" srcId="{1EB78491-40B2-4097-B394-1EC3DF43D6FA}" destId="{C6E75D20-4D85-48F8-B1D0-AB74DB645C1C}" srcOrd="0" destOrd="0" parTransId="{9790DE76-3895-4096-A7B5-82F774C4775F}" sibTransId="{E7C8C863-5C3A-4641-936B-C487E9E121F6}"/>
    <dgm:cxn modelId="{7C8FCE4D-DAF2-47F1-A459-0890B475A3D5}" type="presOf" srcId="{F170B9D7-F83C-434A-A0DB-E50BAA91E88F}" destId="{E584DD7D-8C42-4E1B-BD25-C7B0162F3DD9}" srcOrd="0" destOrd="0" presId="urn:microsoft.com/office/officeart/2005/8/layout/gear1"/>
    <dgm:cxn modelId="{48209B42-FD32-4236-B22E-CE1DE7EDDE1F}" type="presOf" srcId="{CC170B54-E950-49A2-A623-1D6DBE04D389}" destId="{4392EDFF-9E07-4D65-9A03-E0FCCEAF32E4}" srcOrd="3" destOrd="0" presId="urn:microsoft.com/office/officeart/2005/8/layout/gear1"/>
    <dgm:cxn modelId="{FB245051-9104-4F6B-9055-EA22E6DDEE39}" type="presOf" srcId="{E7C8C863-5C3A-4641-936B-C487E9E121F6}" destId="{331A4551-6239-4360-BF27-5A96B8A5C342}" srcOrd="0" destOrd="0" presId="urn:microsoft.com/office/officeart/2005/8/layout/gear1"/>
    <dgm:cxn modelId="{316CDA52-B28D-4E23-998C-51D3A7A0BBFF}" type="presOf" srcId="{1EB78491-40B2-4097-B394-1EC3DF43D6FA}" destId="{7E6CC768-CB9C-42A4-8170-DE9AA6578769}" srcOrd="0" destOrd="0" presId="urn:microsoft.com/office/officeart/2005/8/layout/gear1"/>
    <dgm:cxn modelId="{23A9F7C4-4060-4432-8359-9EC7F1B3AAB9}" srcId="{1EB78491-40B2-4097-B394-1EC3DF43D6FA}" destId="{118932EE-540C-483F-B7EC-FD202732699A}" srcOrd="1" destOrd="0" parTransId="{CD17790F-9B0B-4CE4-97C5-B4D5B0A168B6}" sibTransId="{F170B9D7-F83C-434A-A0DB-E50BAA91E88F}"/>
    <dgm:cxn modelId="{4442229B-F851-4476-BD3C-CAD60EE29C60}" type="presOf" srcId="{C6E75D20-4D85-48F8-B1D0-AB74DB645C1C}" destId="{12BF42D0-3466-40C9-ADE6-DFC227AAB462}" srcOrd="0" destOrd="0" presId="urn:microsoft.com/office/officeart/2005/8/layout/gear1"/>
    <dgm:cxn modelId="{93376667-0696-4242-BF87-D86339D5F078}" type="presOf" srcId="{C6E75D20-4D85-48F8-B1D0-AB74DB645C1C}" destId="{DC487B47-19FB-411C-BF3C-7D6336F9D7F0}" srcOrd="2" destOrd="0" presId="urn:microsoft.com/office/officeart/2005/8/layout/gear1"/>
    <dgm:cxn modelId="{793B89AB-A1B7-43AE-A6A3-6A99A9CDF5AB}" type="presOf" srcId="{118932EE-540C-483F-B7EC-FD202732699A}" destId="{53E46B94-9CDC-4124-BE29-3E3E282E6559}" srcOrd="2" destOrd="0" presId="urn:microsoft.com/office/officeart/2005/8/layout/gear1"/>
    <dgm:cxn modelId="{4B8C3D65-37E1-4D4A-A32D-2B0FBF917119}" type="presOf" srcId="{CC170B54-E950-49A2-A623-1D6DBE04D389}" destId="{EC561B81-3B97-4976-A776-0AA4C2150B3E}" srcOrd="2" destOrd="0" presId="urn:microsoft.com/office/officeart/2005/8/layout/gear1"/>
    <dgm:cxn modelId="{A9E34AAE-0F2D-42E2-9B19-DEC744766357}" type="presParOf" srcId="{7E6CC768-CB9C-42A4-8170-DE9AA6578769}" destId="{12BF42D0-3466-40C9-ADE6-DFC227AAB462}" srcOrd="0" destOrd="0" presId="urn:microsoft.com/office/officeart/2005/8/layout/gear1"/>
    <dgm:cxn modelId="{87EE6FF7-858E-41A3-9C30-CCA2338AE79B}" type="presParOf" srcId="{7E6CC768-CB9C-42A4-8170-DE9AA6578769}" destId="{01A51AB9-0147-4437-BCA0-A39DD5935DBD}" srcOrd="1" destOrd="0" presId="urn:microsoft.com/office/officeart/2005/8/layout/gear1"/>
    <dgm:cxn modelId="{95295051-2BB3-460D-9184-9FDC0885F164}" type="presParOf" srcId="{7E6CC768-CB9C-42A4-8170-DE9AA6578769}" destId="{DC487B47-19FB-411C-BF3C-7D6336F9D7F0}" srcOrd="2" destOrd="0" presId="urn:microsoft.com/office/officeart/2005/8/layout/gear1"/>
    <dgm:cxn modelId="{3FACD4B8-E32D-49D9-BAC5-D0E6B7592D59}" type="presParOf" srcId="{7E6CC768-CB9C-42A4-8170-DE9AA6578769}" destId="{8E923561-4127-47F7-BE89-D1AA3298F78D}" srcOrd="3" destOrd="0" presId="urn:microsoft.com/office/officeart/2005/8/layout/gear1"/>
    <dgm:cxn modelId="{FC753158-B172-4445-9676-BCE63798B4E2}" type="presParOf" srcId="{7E6CC768-CB9C-42A4-8170-DE9AA6578769}" destId="{6901C1E1-13ED-4911-8CBF-243F706A4559}" srcOrd="4" destOrd="0" presId="urn:microsoft.com/office/officeart/2005/8/layout/gear1"/>
    <dgm:cxn modelId="{B3C509BC-CDD6-4726-88DB-8EABE7EEC1F1}" type="presParOf" srcId="{7E6CC768-CB9C-42A4-8170-DE9AA6578769}" destId="{53E46B94-9CDC-4124-BE29-3E3E282E6559}" srcOrd="5" destOrd="0" presId="urn:microsoft.com/office/officeart/2005/8/layout/gear1"/>
    <dgm:cxn modelId="{9CBDA4A3-AEA3-4E18-BF30-A394FDF6DFF6}" type="presParOf" srcId="{7E6CC768-CB9C-42A4-8170-DE9AA6578769}" destId="{6D6010D1-8611-4692-95C5-B31E395BE098}" srcOrd="6" destOrd="0" presId="urn:microsoft.com/office/officeart/2005/8/layout/gear1"/>
    <dgm:cxn modelId="{63D74867-5529-43AC-9080-4325B661B1F9}" type="presParOf" srcId="{7E6CC768-CB9C-42A4-8170-DE9AA6578769}" destId="{A53D8198-AC0E-4D42-8A4B-5782AFCACA83}" srcOrd="7" destOrd="0" presId="urn:microsoft.com/office/officeart/2005/8/layout/gear1"/>
    <dgm:cxn modelId="{EFA02C37-EFAC-40E6-9AD6-74F449E96155}" type="presParOf" srcId="{7E6CC768-CB9C-42A4-8170-DE9AA6578769}" destId="{EC561B81-3B97-4976-A776-0AA4C2150B3E}" srcOrd="8" destOrd="0" presId="urn:microsoft.com/office/officeart/2005/8/layout/gear1"/>
    <dgm:cxn modelId="{F8B36374-FDB7-44E7-917F-BDF6AFA84DCD}" type="presParOf" srcId="{7E6CC768-CB9C-42A4-8170-DE9AA6578769}" destId="{4392EDFF-9E07-4D65-9A03-E0FCCEAF32E4}" srcOrd="9" destOrd="0" presId="urn:microsoft.com/office/officeart/2005/8/layout/gear1"/>
    <dgm:cxn modelId="{DAB921D7-0DD1-4DF7-9611-61E7A41617C8}" type="presParOf" srcId="{7E6CC768-CB9C-42A4-8170-DE9AA6578769}" destId="{331A4551-6239-4360-BF27-5A96B8A5C342}" srcOrd="10" destOrd="0" presId="urn:microsoft.com/office/officeart/2005/8/layout/gear1"/>
    <dgm:cxn modelId="{515EDFAF-A4AC-44FB-9AFC-CA4331350875}" type="presParOf" srcId="{7E6CC768-CB9C-42A4-8170-DE9AA6578769}" destId="{E584DD7D-8C42-4E1B-BD25-C7B0162F3DD9}" srcOrd="11" destOrd="0" presId="urn:microsoft.com/office/officeart/2005/8/layout/gear1"/>
    <dgm:cxn modelId="{586759B5-382E-46C7-AAAA-9CF5391FE7D0}" type="presParOf" srcId="{7E6CC768-CB9C-42A4-8170-DE9AA6578769}" destId="{14F57CBD-FAFA-4604-879B-89FE6A1C7840}"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D9C6046-43AD-4CA2-88C4-A0558D2F1CFE}"/>
              </a:ext>
            </a:extLst>
          </p:cNvPr>
          <p:cNvSpPr>
            <a:spLocks noGrp="1"/>
          </p:cNvSpPr>
          <p:nvPr>
            <p:ph type="hdr" sz="quarter"/>
          </p:nvPr>
        </p:nvSpPr>
        <p:spPr>
          <a:xfrm>
            <a:off x="1" y="0"/>
            <a:ext cx="1632067" cy="883930"/>
          </a:xfrm>
          <a:prstGeom prst="rect">
            <a:avLst/>
          </a:prstGeom>
        </p:spPr>
        <p:txBody>
          <a:bodyPr vert="horz" lIns="79525" tIns="39763" rIns="79525" bIns="39763" rtlCol="0"/>
          <a:lstStyle>
            <a:lvl1pPr algn="l">
              <a:defRPr sz="1000"/>
            </a:lvl1pPr>
          </a:lstStyle>
          <a:p>
            <a:endParaRPr lang="lt-LT"/>
          </a:p>
        </p:txBody>
      </p:sp>
      <p:sp>
        <p:nvSpPr>
          <p:cNvPr id="3" name="Date Placeholder 2">
            <a:extLst>
              <a:ext uri="{FF2B5EF4-FFF2-40B4-BE49-F238E27FC236}">
                <a16:creationId xmlns="" xmlns:a16="http://schemas.microsoft.com/office/drawing/2014/main" id="{F1EA5B4C-8F11-4A72-BF6F-ABB4B20D3618}"/>
              </a:ext>
            </a:extLst>
          </p:cNvPr>
          <p:cNvSpPr>
            <a:spLocks noGrp="1"/>
          </p:cNvSpPr>
          <p:nvPr>
            <p:ph type="dt" sz="quarter" idx="1"/>
          </p:nvPr>
        </p:nvSpPr>
        <p:spPr>
          <a:xfrm>
            <a:off x="2133115" y="0"/>
            <a:ext cx="1632067" cy="883930"/>
          </a:xfrm>
          <a:prstGeom prst="rect">
            <a:avLst/>
          </a:prstGeom>
        </p:spPr>
        <p:txBody>
          <a:bodyPr vert="horz" lIns="79525" tIns="39763" rIns="79525" bIns="39763" rtlCol="0"/>
          <a:lstStyle>
            <a:lvl1pPr algn="r">
              <a:defRPr sz="1000"/>
            </a:lvl1pPr>
          </a:lstStyle>
          <a:p>
            <a:fld id="{EE380041-26ED-4019-B560-CE7040348BF6}" type="datetimeFigureOut">
              <a:rPr lang="lt-LT" smtClean="0"/>
              <a:t>2018.12.11</a:t>
            </a:fld>
            <a:endParaRPr lang="lt-LT"/>
          </a:p>
        </p:txBody>
      </p:sp>
      <p:sp>
        <p:nvSpPr>
          <p:cNvPr id="4" name="Footer Placeholder 3">
            <a:extLst>
              <a:ext uri="{FF2B5EF4-FFF2-40B4-BE49-F238E27FC236}">
                <a16:creationId xmlns="" xmlns:a16="http://schemas.microsoft.com/office/drawing/2014/main" id="{3674EA54-BCE4-4F8F-860D-FCDDF273AC78}"/>
              </a:ext>
            </a:extLst>
          </p:cNvPr>
          <p:cNvSpPr>
            <a:spLocks noGrp="1"/>
          </p:cNvSpPr>
          <p:nvPr>
            <p:ph type="ftr" sz="quarter" idx="2"/>
          </p:nvPr>
        </p:nvSpPr>
        <p:spPr>
          <a:xfrm>
            <a:off x="1" y="16761943"/>
            <a:ext cx="1632067" cy="883930"/>
          </a:xfrm>
          <a:prstGeom prst="rect">
            <a:avLst/>
          </a:prstGeom>
        </p:spPr>
        <p:txBody>
          <a:bodyPr vert="horz" lIns="79525" tIns="39763" rIns="79525" bIns="39763" rtlCol="0" anchor="b"/>
          <a:lstStyle>
            <a:lvl1pPr algn="l">
              <a:defRPr sz="1000"/>
            </a:lvl1pPr>
          </a:lstStyle>
          <a:p>
            <a:endParaRPr lang="lt-LT"/>
          </a:p>
        </p:txBody>
      </p:sp>
      <p:sp>
        <p:nvSpPr>
          <p:cNvPr id="5" name="Slide Number Placeholder 4">
            <a:extLst>
              <a:ext uri="{FF2B5EF4-FFF2-40B4-BE49-F238E27FC236}">
                <a16:creationId xmlns="" xmlns:a16="http://schemas.microsoft.com/office/drawing/2014/main" id="{99839C09-7A4E-404B-B523-0568A3EE9681}"/>
              </a:ext>
            </a:extLst>
          </p:cNvPr>
          <p:cNvSpPr>
            <a:spLocks noGrp="1"/>
          </p:cNvSpPr>
          <p:nvPr>
            <p:ph type="sldNum" sz="quarter" idx="3"/>
          </p:nvPr>
        </p:nvSpPr>
        <p:spPr>
          <a:xfrm>
            <a:off x="2133115" y="16761943"/>
            <a:ext cx="1632067" cy="883930"/>
          </a:xfrm>
          <a:prstGeom prst="rect">
            <a:avLst/>
          </a:prstGeom>
        </p:spPr>
        <p:txBody>
          <a:bodyPr vert="horz" lIns="79525" tIns="39763" rIns="79525" bIns="39763" rtlCol="0" anchor="b"/>
          <a:lstStyle>
            <a:lvl1pPr algn="r">
              <a:defRPr sz="1000"/>
            </a:lvl1pPr>
          </a:lstStyle>
          <a:p>
            <a:fld id="{7FF7532B-2F86-4D3A-97C6-DE6102122587}" type="slidenum">
              <a:rPr lang="lt-LT" smtClean="0"/>
              <a:t>‹#›</a:t>
            </a:fld>
            <a:endParaRPr lang="lt-LT"/>
          </a:p>
        </p:txBody>
      </p:sp>
    </p:spTree>
    <p:extLst>
      <p:ext uri="{BB962C8B-B14F-4D97-AF65-F5344CB8AC3E}">
        <p14:creationId xmlns:p14="http://schemas.microsoft.com/office/powerpoint/2010/main" val="110489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947" cy="494231"/>
          </a:xfrm>
          <a:prstGeom prst="rect">
            <a:avLst/>
          </a:prstGeom>
        </p:spPr>
        <p:txBody>
          <a:bodyPr vert="horz" lIns="79525" tIns="39763" rIns="79525" bIns="39763" rtlCol="0"/>
          <a:lstStyle>
            <a:lvl1pPr algn="l">
              <a:defRPr sz="1000"/>
            </a:lvl1pPr>
          </a:lstStyle>
          <a:p>
            <a:endParaRPr lang="lt-LT"/>
          </a:p>
        </p:txBody>
      </p:sp>
      <p:sp>
        <p:nvSpPr>
          <p:cNvPr id="3" name="Date Placeholder 2"/>
          <p:cNvSpPr>
            <a:spLocks noGrp="1"/>
          </p:cNvSpPr>
          <p:nvPr>
            <p:ph type="dt" idx="1"/>
          </p:nvPr>
        </p:nvSpPr>
        <p:spPr>
          <a:xfrm>
            <a:off x="3815070" y="1"/>
            <a:ext cx="2918947" cy="494231"/>
          </a:xfrm>
          <a:prstGeom prst="rect">
            <a:avLst/>
          </a:prstGeom>
        </p:spPr>
        <p:txBody>
          <a:bodyPr vert="horz" lIns="79525" tIns="39763" rIns="79525" bIns="39763" rtlCol="0"/>
          <a:lstStyle>
            <a:lvl1pPr algn="r">
              <a:defRPr sz="1000"/>
            </a:lvl1pPr>
          </a:lstStyle>
          <a:p>
            <a:fld id="{09555FAC-70B4-410F-80D6-26099AE7013D}" type="datetimeFigureOut">
              <a:rPr lang="lt-LT" smtClean="0"/>
              <a:t>2018.12.11</a:t>
            </a:fld>
            <a:endParaRPr lang="lt-LT"/>
          </a:p>
        </p:txBody>
      </p:sp>
      <p:sp>
        <p:nvSpPr>
          <p:cNvPr id="4" name="Slide Image Placeholder 3"/>
          <p:cNvSpPr>
            <a:spLocks noGrp="1" noRot="1" noChangeAspect="1"/>
          </p:cNvSpPr>
          <p:nvPr>
            <p:ph type="sldImg" idx="2"/>
          </p:nvPr>
        </p:nvSpPr>
        <p:spPr>
          <a:xfrm>
            <a:off x="390525" y="1231900"/>
            <a:ext cx="5954713" cy="3330575"/>
          </a:xfrm>
          <a:prstGeom prst="rect">
            <a:avLst/>
          </a:prstGeom>
          <a:noFill/>
          <a:ln w="12700">
            <a:solidFill>
              <a:prstClr val="black"/>
            </a:solidFill>
          </a:ln>
        </p:spPr>
        <p:txBody>
          <a:bodyPr vert="horz" lIns="79525" tIns="39763" rIns="79525" bIns="39763" rtlCol="0" anchor="ctr"/>
          <a:lstStyle/>
          <a:p>
            <a:endParaRPr lang="lt-LT"/>
          </a:p>
        </p:txBody>
      </p:sp>
      <p:sp>
        <p:nvSpPr>
          <p:cNvPr id="5" name="Notes Placeholder 4"/>
          <p:cNvSpPr>
            <a:spLocks noGrp="1"/>
          </p:cNvSpPr>
          <p:nvPr>
            <p:ph type="body" sz="quarter" idx="3"/>
          </p:nvPr>
        </p:nvSpPr>
        <p:spPr>
          <a:xfrm>
            <a:off x="673402" y="4747823"/>
            <a:ext cx="5388960" cy="3885204"/>
          </a:xfrm>
          <a:prstGeom prst="rect">
            <a:avLst/>
          </a:prstGeom>
        </p:spPr>
        <p:txBody>
          <a:bodyPr vert="horz" lIns="79525" tIns="39763" rIns="79525" bIns="397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372083"/>
            <a:ext cx="2918947" cy="494231"/>
          </a:xfrm>
          <a:prstGeom prst="rect">
            <a:avLst/>
          </a:prstGeom>
        </p:spPr>
        <p:txBody>
          <a:bodyPr vert="horz" lIns="79525" tIns="39763" rIns="79525" bIns="39763" rtlCol="0" anchor="b"/>
          <a:lstStyle>
            <a:lvl1pPr algn="l">
              <a:defRPr sz="1000"/>
            </a:lvl1pPr>
          </a:lstStyle>
          <a:p>
            <a:endParaRPr lang="lt-LT"/>
          </a:p>
        </p:txBody>
      </p:sp>
      <p:sp>
        <p:nvSpPr>
          <p:cNvPr id="7" name="Slide Number Placeholder 6"/>
          <p:cNvSpPr>
            <a:spLocks noGrp="1"/>
          </p:cNvSpPr>
          <p:nvPr>
            <p:ph type="sldNum" sz="quarter" idx="5"/>
          </p:nvPr>
        </p:nvSpPr>
        <p:spPr>
          <a:xfrm>
            <a:off x="3815070" y="9372083"/>
            <a:ext cx="2918947" cy="494231"/>
          </a:xfrm>
          <a:prstGeom prst="rect">
            <a:avLst/>
          </a:prstGeom>
        </p:spPr>
        <p:txBody>
          <a:bodyPr vert="horz" lIns="79525" tIns="39763" rIns="79525" bIns="39763" rtlCol="0" anchor="b"/>
          <a:lstStyle>
            <a:lvl1pPr algn="r">
              <a:defRPr sz="1000"/>
            </a:lvl1pPr>
          </a:lstStyle>
          <a:p>
            <a:fld id="{ACEC641A-E8BF-4354-950E-06F39C07F2AF}" type="slidenum">
              <a:rPr lang="lt-LT" smtClean="0"/>
              <a:t>‹#›</a:t>
            </a:fld>
            <a:endParaRPr lang="lt-LT"/>
          </a:p>
        </p:txBody>
      </p:sp>
    </p:spTree>
    <p:extLst>
      <p:ext uri="{BB962C8B-B14F-4D97-AF65-F5344CB8AC3E}">
        <p14:creationId xmlns:p14="http://schemas.microsoft.com/office/powerpoint/2010/main" val="30440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endParaRPr lang="lt-LT" spc="15" dirty="0">
              <a:solidFill>
                <a:srgbClr val="174B73"/>
              </a:solidFill>
              <a:cs typeface="Tahoma"/>
            </a:endParaRPr>
          </a:p>
        </p:txBody>
      </p:sp>
      <p:sp>
        <p:nvSpPr>
          <p:cNvPr id="4" name="Slide Number Placeholder 3"/>
          <p:cNvSpPr>
            <a:spLocks noGrp="1"/>
          </p:cNvSpPr>
          <p:nvPr>
            <p:ph type="sldNum" sz="quarter" idx="10"/>
          </p:nvPr>
        </p:nvSpPr>
        <p:spPr/>
        <p:txBody>
          <a:bodyPr/>
          <a:lstStyle/>
          <a:p>
            <a:fld id="{ACEC641A-E8BF-4354-950E-06F39C07F2AF}" type="slidenum">
              <a:rPr lang="lt-LT" smtClean="0"/>
              <a:t>1</a:t>
            </a:fld>
            <a:endParaRPr lang="lt-LT"/>
          </a:p>
        </p:txBody>
      </p:sp>
    </p:spTree>
    <p:extLst>
      <p:ext uri="{BB962C8B-B14F-4D97-AF65-F5344CB8AC3E}">
        <p14:creationId xmlns:p14="http://schemas.microsoft.com/office/powerpoint/2010/main" val="136225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10</a:t>
            </a:fld>
            <a:endParaRPr lang="lt-LT"/>
          </a:p>
        </p:txBody>
      </p:sp>
    </p:spTree>
    <p:extLst>
      <p:ext uri="{BB962C8B-B14F-4D97-AF65-F5344CB8AC3E}">
        <p14:creationId xmlns:p14="http://schemas.microsoft.com/office/powerpoint/2010/main" val="63644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endParaRPr lang="lt-LT" spc="15" dirty="0">
              <a:solidFill>
                <a:srgbClr val="174B73"/>
              </a:solidFill>
              <a:cs typeface="Tahoma"/>
            </a:endParaRPr>
          </a:p>
        </p:txBody>
      </p:sp>
      <p:sp>
        <p:nvSpPr>
          <p:cNvPr id="4" name="Slide Number Placeholder 3"/>
          <p:cNvSpPr>
            <a:spLocks noGrp="1"/>
          </p:cNvSpPr>
          <p:nvPr>
            <p:ph type="sldNum" sz="quarter" idx="10"/>
          </p:nvPr>
        </p:nvSpPr>
        <p:spPr/>
        <p:txBody>
          <a:bodyPr/>
          <a:lstStyle/>
          <a:p>
            <a:fld id="{ACEC641A-E8BF-4354-950E-06F39C07F2AF}" type="slidenum">
              <a:rPr lang="lt-LT" smtClean="0"/>
              <a:t>11</a:t>
            </a:fld>
            <a:endParaRPr lang="lt-LT"/>
          </a:p>
        </p:txBody>
      </p:sp>
    </p:spTree>
    <p:extLst>
      <p:ext uri="{BB962C8B-B14F-4D97-AF65-F5344CB8AC3E}">
        <p14:creationId xmlns:p14="http://schemas.microsoft.com/office/powerpoint/2010/main" val="92993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228600" indent="-228600">
              <a:buAutoNum type="arabicPeriod"/>
            </a:pPr>
            <a:r>
              <a:rPr lang="en-US" dirty="0"/>
              <a:t>In order to produce a high-quality CBE program, the institution must build a foundational infrastructure in support of competency-based education. This includes the development of a CBE philosophy and commitment as it relates to the institution’s mission, the design of the program structure and the definition of appropriate supports for the program and its learners </a:t>
            </a:r>
          </a:p>
          <a:p>
            <a:pPr marL="228600" indent="-228600">
              <a:buAutoNum type="arabicPeriod"/>
            </a:pPr>
            <a:r>
              <a:rPr lang="en-US" dirty="0"/>
              <a:t>Each competency is explicitly stated and provides unambiguous descriptions of what a learner must master to complete a program of study. Each competency includes the theory and the application of theory required for mastery at the appropriate level for the credential being earned</a:t>
            </a:r>
          </a:p>
          <a:p>
            <a:pPr marL="228600" indent="-228600">
              <a:buAutoNum type="arabicPeriod"/>
            </a:pPr>
            <a:r>
              <a:rPr lang="en-US" dirty="0"/>
              <a:t>Competency-based education programs use an intentional and transparent approach to curricular design that provides a learner with the full range of competencies necessary to meet post-graduation demands. This academic model, which provides clear pathways to completion, builds a unified body of knowledge that leverages frameworks, disciplines, standards, national norms and workforce</a:t>
            </a:r>
          </a:p>
          <a:p>
            <a:pPr marL="228600" indent="-228600">
              <a:buAutoNum type="arabicPeriod"/>
            </a:pPr>
            <a:r>
              <a:rPr lang="en-US" dirty="0"/>
              <a:t>Authentic assessments and their corresponding rubrics are key components of CBE, which is anchored by the belief that progress toward a credential should be determined by what learners know and are able to do. The overarching assessment strategy is comprised of assessments designed both to inform the learning journey and to validate mastery</a:t>
            </a:r>
          </a:p>
          <a:p>
            <a:pPr marL="228600" indent="-228600">
              <a:buAutoNum type="arabicPeriod"/>
            </a:pPr>
            <a:r>
              <a:rPr lang="en-US" dirty="0"/>
              <a:t>CBE professionals (faculty and staff) comprehensively understand the strengths and needs of their target learner population, and put those needs at the core of all decisions, processes and systems. CBE programs offer proactive and personalized support for learners, from determining program fit through alumni relations. Faculty and staff are invested in and involved with understanding and improving the entire learner lifecycle by designing, guiding and supporting the learning journey, including processes that facilitate and encourage meaningful interaction with individual learners. A full array of wraparound learner services and social supports, appropriate to the learners being served, is offered by CBE professionals through a wide range of roles and responsibilities</a:t>
            </a:r>
          </a:p>
          <a:p>
            <a:pPr marL="228600" indent="-228600">
              <a:buAutoNum type="arabicPeriod"/>
            </a:pPr>
            <a:r>
              <a:rPr lang="en-US" dirty="0"/>
              <a:t>Institutions strategically identify and secure the commitment of multiple external partners to inform and support the achievement of their CBE programs’ purpose and their institutional equity goals. External partners are meaningfully engaged in the design, delivery and evaluation of the institutions’ CBE programs. They work collaboratively to inform and validate CBE program competencies and curriculum, and to ensure the authenticity of assessments. The result is a relevant, transparent credential and authentic learning experience that is endorsed and trusted by external partners as well as learners.</a:t>
            </a:r>
          </a:p>
          <a:p>
            <a:pPr marL="228600" indent="-228600">
              <a:buAutoNum type="arabicPeriod"/>
            </a:pPr>
            <a:r>
              <a:rPr lang="en-US" dirty="0"/>
              <a:t>One of the central differentiators of CBE programs is their transparency regarding the learning required to earn a credential. This means that the competencies and their alignment, the pathway to mastering those competencies, the assessment methodologies and the performance requirements for successful demonstration of competency are clearly articulated to learners and all other stakeholders.</a:t>
            </a:r>
          </a:p>
          <a:p>
            <a:pPr marL="228600" indent="-228600">
              <a:buAutoNum type="arabicPeriod"/>
            </a:pPr>
            <a:r>
              <a:rPr lang="en-US" dirty="0"/>
              <a:t>An evidence-driven, continuous improvement methodology is an essential dimension of competency-based education. To ensure program effectiveness, data are collected and analyzed at regular intervals during the program and post-completion. These data are reported and used to inform learners and faculty, identify and prioritize improvements, evaluate and refine assessment strategy and implementation, monitor learner achievement across diverse groups. Where performance gaps are identified, the institution actively implements and monitors solutions.</a:t>
            </a:r>
            <a:endParaRPr lang="en-US"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12</a:t>
            </a:fld>
            <a:endParaRPr lang="lt-LT"/>
          </a:p>
        </p:txBody>
      </p:sp>
    </p:spTree>
    <p:extLst>
      <p:ext uri="{BB962C8B-B14F-4D97-AF65-F5344CB8AC3E}">
        <p14:creationId xmlns:p14="http://schemas.microsoft.com/office/powerpoint/2010/main" val="353582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None/>
            </a:pPr>
            <a:endParaRPr lang="en-US"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13</a:t>
            </a:fld>
            <a:endParaRPr lang="lt-LT"/>
          </a:p>
        </p:txBody>
      </p:sp>
    </p:spTree>
    <p:extLst>
      <p:ext uri="{BB962C8B-B14F-4D97-AF65-F5344CB8AC3E}">
        <p14:creationId xmlns:p14="http://schemas.microsoft.com/office/powerpoint/2010/main" val="385352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err="1">
                <a:solidFill>
                  <a:schemeClr val="tx1"/>
                </a:solidFill>
                <a:effectLst/>
                <a:latin typeface="+mn-lt"/>
                <a:ea typeface="+mn-ea"/>
                <a:cs typeface="+mn-cs"/>
              </a:rPr>
              <a:t>My</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task</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is</a:t>
            </a:r>
            <a:r>
              <a:rPr lang="lt-LT" sz="1200" kern="1200" dirty="0">
                <a:solidFill>
                  <a:schemeClr val="tx1"/>
                </a:solidFill>
                <a:effectLst/>
                <a:latin typeface="+mn-lt"/>
                <a:ea typeface="+mn-ea"/>
                <a:cs typeface="+mn-cs"/>
              </a:rPr>
              <a:t> to </a:t>
            </a:r>
            <a:r>
              <a:rPr lang="lt-LT" sz="1200" kern="1200" dirty="0" err="1">
                <a:solidFill>
                  <a:schemeClr val="tx1"/>
                </a:solidFill>
                <a:effectLst/>
                <a:latin typeface="+mn-lt"/>
                <a:ea typeface="+mn-ea"/>
                <a:cs typeface="+mn-cs"/>
              </a:rPr>
              <a:t>suggest</a:t>
            </a:r>
            <a:r>
              <a:rPr lang="en-US" sz="1200" kern="1200" dirty="0">
                <a:solidFill>
                  <a:schemeClr val="tx1"/>
                </a:solidFill>
                <a:effectLst/>
                <a:latin typeface="+mn-lt"/>
                <a:ea typeface="+mn-ea"/>
                <a:cs typeface="+mn-cs"/>
              </a:rPr>
              <a:t> three priority areas for the improvement of competence-based education standards on the basis of economic and social relevance</a:t>
            </a:r>
            <a:r>
              <a:rPr lang="lt-LT" sz="1200" kern="1200" dirty="0">
                <a:solidFill>
                  <a:schemeClr val="tx1"/>
                </a:solidFill>
                <a:effectLst/>
                <a:latin typeface="+mn-lt"/>
                <a:ea typeface="+mn-ea"/>
                <a:cs typeface="+mn-cs"/>
              </a:rPr>
              <a:t>. One </a:t>
            </a:r>
            <a:r>
              <a:rPr lang="lt-LT" sz="1200" kern="1200" dirty="0" err="1">
                <a:solidFill>
                  <a:schemeClr val="tx1"/>
                </a:solidFill>
                <a:effectLst/>
                <a:latin typeface="+mn-lt"/>
                <a:ea typeface="+mn-ea"/>
                <a:cs typeface="+mn-cs"/>
              </a:rPr>
              <a:t>possbile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way</a:t>
            </a:r>
            <a:r>
              <a:rPr lang="lt-LT" sz="1200" kern="1200" dirty="0">
                <a:solidFill>
                  <a:schemeClr val="tx1"/>
                </a:solidFill>
                <a:effectLst/>
                <a:latin typeface="+mn-lt"/>
                <a:ea typeface="+mn-ea"/>
                <a:cs typeface="+mn-cs"/>
              </a:rPr>
              <a:t> to </a:t>
            </a:r>
            <a:r>
              <a:rPr lang="lt-LT" sz="1200" kern="1200" dirty="0" err="1">
                <a:solidFill>
                  <a:schemeClr val="tx1"/>
                </a:solidFill>
                <a:effectLst/>
                <a:latin typeface="+mn-lt"/>
                <a:ea typeface="+mn-ea"/>
                <a:cs typeface="+mn-cs"/>
              </a:rPr>
              <a:t>do</a:t>
            </a:r>
            <a:r>
              <a:rPr lang="lt-LT" sz="1200" kern="1200" dirty="0">
                <a:solidFill>
                  <a:schemeClr val="tx1"/>
                </a:solidFill>
                <a:effectLst/>
                <a:latin typeface="+mn-lt"/>
                <a:ea typeface="+mn-ea"/>
                <a:cs typeface="+mn-cs"/>
              </a:rPr>
              <a:t> it </a:t>
            </a:r>
            <a:r>
              <a:rPr lang="lt-LT" sz="1200" kern="1200" dirty="0" err="1">
                <a:solidFill>
                  <a:schemeClr val="tx1"/>
                </a:solidFill>
                <a:effectLst/>
                <a:latin typeface="+mn-lt"/>
                <a:ea typeface="+mn-ea"/>
                <a:cs typeface="+mn-cs"/>
              </a:rPr>
              <a:t>is</a:t>
            </a:r>
            <a:r>
              <a:rPr lang="lt-LT" sz="1200" kern="1200" dirty="0">
                <a:solidFill>
                  <a:schemeClr val="tx1"/>
                </a:solidFill>
                <a:effectLst/>
                <a:latin typeface="+mn-lt"/>
                <a:ea typeface="+mn-ea"/>
                <a:cs typeface="+mn-cs"/>
              </a:rPr>
              <a:t> to </a:t>
            </a:r>
            <a:r>
              <a:rPr lang="lt-LT" sz="1200" kern="1200" dirty="0" err="1">
                <a:solidFill>
                  <a:schemeClr val="tx1"/>
                </a:solidFill>
                <a:effectLst/>
                <a:latin typeface="+mn-lt"/>
                <a:ea typeface="+mn-ea"/>
                <a:cs typeface="+mn-cs"/>
              </a:rPr>
              <a:t>analyze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current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situation</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of</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economic</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sectors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and</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performance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of</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graduates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However</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we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couldn‘t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find</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oficial</a:t>
            </a:r>
            <a:r>
              <a:rPr lang="lt-LT" sz="1200" kern="1200" dirty="0">
                <a:solidFill>
                  <a:schemeClr val="tx1"/>
                </a:solidFill>
                <a:effectLst/>
                <a:latin typeface="+mn-lt"/>
                <a:ea typeface="+mn-ea"/>
                <a:cs typeface="+mn-cs"/>
              </a:rPr>
              <a:t> data </a:t>
            </a:r>
            <a:r>
              <a:rPr lang="lt-LT" sz="1200" kern="1200" dirty="0" err="1">
                <a:solidFill>
                  <a:schemeClr val="tx1"/>
                </a:solidFill>
                <a:effectLst/>
                <a:latin typeface="+mn-lt"/>
                <a:ea typeface="+mn-ea"/>
                <a:cs typeface="+mn-cs"/>
              </a:rPr>
              <a:t>with</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graduates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emplyment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indicators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on</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program</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level</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Onother</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posible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way</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is</a:t>
            </a:r>
            <a:r>
              <a:rPr lang="lt-LT" sz="1200" kern="1200" dirty="0">
                <a:solidFill>
                  <a:schemeClr val="tx1"/>
                </a:solidFill>
                <a:effectLst/>
                <a:latin typeface="+mn-lt"/>
                <a:ea typeface="+mn-ea"/>
                <a:cs typeface="+mn-cs"/>
              </a:rPr>
              <a:t> to </a:t>
            </a:r>
            <a:r>
              <a:rPr lang="lt-LT" sz="1200" kern="1200" dirty="0" err="1">
                <a:solidFill>
                  <a:schemeClr val="tx1"/>
                </a:solidFill>
                <a:effectLst/>
                <a:latin typeface="+mn-lt"/>
                <a:ea typeface="+mn-ea"/>
                <a:cs typeface="+mn-cs"/>
              </a:rPr>
              <a:t>adopt</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priority</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sectors</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from</a:t>
            </a:r>
            <a:r>
              <a:rPr lang="lt-LT" sz="1200" kern="1200" dirty="0">
                <a:solidFill>
                  <a:schemeClr val="tx1"/>
                </a:solidFill>
                <a:effectLst/>
                <a:latin typeface="+mn-lt"/>
                <a:ea typeface="+mn-ea"/>
                <a:cs typeface="+mn-cs"/>
              </a:rPr>
              <a:t> </a:t>
            </a:r>
            <a:r>
              <a:rPr lang="lt-LT" sz="1200" dirty="0" err="1"/>
              <a:t>Azerbaijan</a:t>
            </a:r>
            <a:r>
              <a:rPr lang="lt-LT" sz="1200" dirty="0"/>
              <a:t> </a:t>
            </a:r>
            <a:r>
              <a:rPr lang="lt-LT" sz="1200" dirty="0" err="1"/>
              <a:t>strategic</a:t>
            </a:r>
            <a:r>
              <a:rPr lang="lt-LT" sz="1200" dirty="0"/>
              <a:t> </a:t>
            </a:r>
            <a:r>
              <a:rPr lang="lt-LT" sz="1200" dirty="0" err="1"/>
              <a:t>road</a:t>
            </a:r>
            <a:r>
              <a:rPr lang="lt-LT" sz="1200" dirty="0"/>
              <a:t> </a:t>
            </a:r>
            <a:r>
              <a:rPr lang="lt-LT" sz="1200" dirty="0" err="1"/>
              <a:t>map</a:t>
            </a:r>
            <a:r>
              <a:rPr lang="lt-LT" sz="1200" dirty="0"/>
              <a:t>. </a:t>
            </a:r>
            <a:r>
              <a:rPr lang="lt-LT" sz="1200" dirty="0" err="1"/>
              <a:t>Center</a:t>
            </a:r>
            <a:r>
              <a:rPr lang="lt-LT" sz="1200" dirty="0"/>
              <a:t> </a:t>
            </a:r>
            <a:r>
              <a:rPr lang="lt-LT" sz="1200" dirty="0" err="1"/>
              <a:t>for</a:t>
            </a:r>
            <a:r>
              <a:rPr lang="lt-LT" sz="1200" dirty="0"/>
              <a:t> </a:t>
            </a:r>
            <a:r>
              <a:rPr lang="lt-LT" sz="1200" dirty="0" err="1"/>
              <a:t>analysisof</a:t>
            </a:r>
            <a:r>
              <a:rPr lang="lt-LT" sz="1200" dirty="0"/>
              <a:t> </a:t>
            </a:r>
            <a:r>
              <a:rPr lang="lt-LT" sz="1200" dirty="0" err="1"/>
              <a:t>economic</a:t>
            </a:r>
            <a:r>
              <a:rPr lang="lt-LT" sz="1200" dirty="0"/>
              <a:t> </a:t>
            </a:r>
            <a:r>
              <a:rPr lang="lt-LT" sz="1200" dirty="0" err="1"/>
              <a:t>reforms</a:t>
            </a:r>
            <a:r>
              <a:rPr lang="lt-LT" sz="1200" dirty="0"/>
              <a:t> </a:t>
            </a:r>
            <a:r>
              <a:rPr lang="lt-LT" sz="1200" dirty="0" err="1"/>
              <a:t>and</a:t>
            </a:r>
            <a:r>
              <a:rPr lang="lt-LT" sz="1200" dirty="0"/>
              <a:t> </a:t>
            </a:r>
            <a:r>
              <a:rPr lang="lt-LT" sz="1200" dirty="0" err="1"/>
              <a:t>communication</a:t>
            </a:r>
            <a:r>
              <a:rPr lang="lt-LT" sz="1200" dirty="0"/>
              <a:t> </a:t>
            </a:r>
            <a:r>
              <a:rPr lang="lt-LT" sz="1200" dirty="0" err="1"/>
              <a:t>analysed</a:t>
            </a:r>
            <a:r>
              <a:rPr lang="lt-LT" sz="1200" dirty="0"/>
              <a:t> </a:t>
            </a:r>
            <a:r>
              <a:rPr lang="lt-LT" sz="1200" dirty="0" err="1"/>
              <a:t>sectors</a:t>
            </a:r>
            <a:r>
              <a:rPr lang="lt-LT" sz="1200" dirty="0"/>
              <a:t>, </a:t>
            </a:r>
            <a:r>
              <a:rPr lang="lt-LT" sz="1200" dirty="0" err="1"/>
              <a:t>identified</a:t>
            </a:r>
            <a:r>
              <a:rPr lang="lt-LT" sz="1200" dirty="0"/>
              <a:t> </a:t>
            </a:r>
            <a:r>
              <a:rPr lang="lt-LT" sz="1200" dirty="0" err="1"/>
              <a:t>weaknesses</a:t>
            </a:r>
            <a:r>
              <a:rPr lang="lt-LT" sz="1200" dirty="0"/>
              <a:t> </a:t>
            </a:r>
            <a:r>
              <a:rPr lang="lt-LT" sz="1200" dirty="0" err="1"/>
              <a:t>and</a:t>
            </a:r>
            <a:r>
              <a:rPr lang="lt-LT" sz="1200" dirty="0"/>
              <a:t> </a:t>
            </a:r>
            <a:r>
              <a:rPr lang="lt-LT" sz="1200" dirty="0" err="1"/>
              <a:t>development</a:t>
            </a:r>
            <a:r>
              <a:rPr lang="lt-LT" sz="1200" dirty="0"/>
              <a:t> </a:t>
            </a:r>
            <a:r>
              <a:rPr lang="lt-LT" sz="1200" dirty="0" err="1"/>
              <a:t>of</a:t>
            </a:r>
            <a:r>
              <a:rPr lang="lt-LT" sz="1200" dirty="0"/>
              <a:t> </a:t>
            </a:r>
            <a:r>
              <a:rPr lang="lt-LT" sz="1200" dirty="0" err="1"/>
              <a:t>competence</a:t>
            </a:r>
            <a:r>
              <a:rPr lang="lt-LT" sz="1200" dirty="0"/>
              <a:t> </a:t>
            </a:r>
            <a:r>
              <a:rPr lang="lt-LT" sz="1200" dirty="0" err="1"/>
              <a:t>based</a:t>
            </a:r>
            <a:r>
              <a:rPr lang="lt-LT" sz="1200" dirty="0"/>
              <a:t> </a:t>
            </a:r>
            <a:r>
              <a:rPr lang="lt-LT" sz="1200" dirty="0" err="1"/>
              <a:t>education</a:t>
            </a:r>
            <a:r>
              <a:rPr lang="lt-LT" sz="1200" dirty="0"/>
              <a:t> </a:t>
            </a:r>
            <a:r>
              <a:rPr lang="lt-LT" sz="1200" dirty="0" err="1"/>
              <a:t>stadards</a:t>
            </a:r>
            <a:r>
              <a:rPr lang="lt-LT" sz="1200" dirty="0"/>
              <a:t> </a:t>
            </a:r>
            <a:r>
              <a:rPr lang="lt-LT" sz="1200" dirty="0" err="1"/>
              <a:t>can</a:t>
            </a:r>
            <a:r>
              <a:rPr lang="lt-LT" sz="1200" dirty="0"/>
              <a:t> be </a:t>
            </a:r>
            <a:r>
              <a:rPr lang="lt-LT" sz="1200" dirty="0" err="1"/>
              <a:t>helpfull</a:t>
            </a:r>
            <a:r>
              <a:rPr lang="lt-LT" sz="1200" dirty="0"/>
              <a:t> to </a:t>
            </a:r>
            <a:r>
              <a:rPr lang="lt-LT" sz="1200" dirty="0" err="1"/>
              <a:t>overcome</a:t>
            </a:r>
            <a:r>
              <a:rPr lang="lt-LT" sz="1200" dirty="0"/>
              <a:t> </a:t>
            </a:r>
            <a:r>
              <a:rPr lang="lt-LT" sz="1200" dirty="0" err="1"/>
              <a:t>those</a:t>
            </a:r>
            <a:r>
              <a:rPr lang="lt-LT" sz="1200" dirty="0"/>
              <a:t> </a:t>
            </a:r>
            <a:r>
              <a:rPr lang="lt-LT" sz="1200" dirty="0" err="1"/>
              <a:t>challenges</a:t>
            </a:r>
            <a:r>
              <a:rPr lang="lt-LT" sz="1200" dirty="0"/>
              <a:t>. </a:t>
            </a:r>
            <a:endParaRPr lang="lt-LT" dirty="0">
              <a:cs typeface="Calibri"/>
            </a:endParaRPr>
          </a:p>
          <a:p>
            <a:r>
              <a:rPr lang="en-US" dirty="0">
                <a:cs typeface="Calibri"/>
              </a:rPr>
              <a:t>Knowing that implementing CBE model requires a huge input from universities, </a:t>
            </a:r>
            <a:r>
              <a:rPr lang="en-US" dirty="0" err="1">
                <a:cs typeface="Calibri"/>
              </a:rPr>
              <a:t>i</a:t>
            </a:r>
            <a:r>
              <a:rPr lang="lt-LT" dirty="0">
                <a:cs typeface="Calibri"/>
              </a:rPr>
              <a:t>n </a:t>
            </a:r>
            <a:r>
              <a:rPr lang="lt-LT" dirty="0" err="1">
                <a:cs typeface="Calibri"/>
              </a:rPr>
              <a:t>order</a:t>
            </a:r>
            <a:r>
              <a:rPr lang="lt-LT" dirty="0">
                <a:cs typeface="Calibri"/>
              </a:rPr>
              <a:t> to </a:t>
            </a:r>
            <a:r>
              <a:rPr lang="lt-LT" dirty="0" err="1">
                <a:cs typeface="Calibri"/>
              </a:rPr>
              <a:t>succed</a:t>
            </a:r>
            <a:r>
              <a:rPr lang="lt-LT" dirty="0">
                <a:cs typeface="Calibri"/>
              </a:rPr>
              <a:t> i</a:t>
            </a:r>
            <a:r>
              <a:rPr lang="en-US" dirty="0">
                <a:cs typeface="Calibri"/>
              </a:rPr>
              <a:t>t is essential to select priority programs where are </a:t>
            </a:r>
            <a:r>
              <a:rPr lang="lt-LT" dirty="0" err="1">
                <a:cs typeface="Calibri"/>
              </a:rPr>
              <a:t>the</a:t>
            </a:r>
            <a:r>
              <a:rPr lang="lt-LT" dirty="0">
                <a:cs typeface="Calibri"/>
              </a:rPr>
              <a:t> </a:t>
            </a:r>
            <a:r>
              <a:rPr lang="lt-LT" dirty="0" err="1">
                <a:cs typeface="Calibri"/>
              </a:rPr>
              <a:t>highest</a:t>
            </a:r>
            <a:r>
              <a:rPr lang="lt-LT" dirty="0">
                <a:cs typeface="Calibri"/>
              </a:rPr>
              <a:t> </a:t>
            </a:r>
            <a:r>
              <a:rPr lang="lt-LT" dirty="0" err="1">
                <a:cs typeface="Calibri"/>
              </a:rPr>
              <a:t>level</a:t>
            </a:r>
            <a:r>
              <a:rPr lang="lt-LT" dirty="0">
                <a:cs typeface="Calibri"/>
              </a:rPr>
              <a:t> </a:t>
            </a:r>
            <a:r>
              <a:rPr lang="lt-LT" dirty="0" err="1">
                <a:cs typeface="Calibri"/>
              </a:rPr>
              <a:t>of</a:t>
            </a:r>
            <a:r>
              <a:rPr lang="lt-LT" dirty="0">
                <a:cs typeface="Calibri"/>
              </a:rPr>
              <a:t> </a:t>
            </a:r>
            <a:r>
              <a:rPr lang="lt-LT" dirty="0" err="1">
                <a:cs typeface="Calibri"/>
              </a:rPr>
              <a:t>excellence</a:t>
            </a:r>
            <a:r>
              <a:rPr lang="lt-LT" dirty="0">
                <a:cs typeface="Calibri"/>
              </a:rPr>
              <a:t> </a:t>
            </a:r>
            <a:r>
              <a:rPr lang="lt-LT" dirty="0" err="1">
                <a:cs typeface="Calibri"/>
              </a:rPr>
              <a:t>both</a:t>
            </a:r>
            <a:r>
              <a:rPr lang="lt-LT" dirty="0">
                <a:cs typeface="Calibri"/>
              </a:rPr>
              <a:t> </a:t>
            </a:r>
            <a:r>
              <a:rPr lang="lt-LT" dirty="0" err="1">
                <a:cs typeface="Calibri"/>
              </a:rPr>
              <a:t>from</a:t>
            </a:r>
            <a:r>
              <a:rPr lang="lt-LT" dirty="0">
                <a:cs typeface="Calibri"/>
              </a:rPr>
              <a:t> </a:t>
            </a:r>
            <a:r>
              <a:rPr lang="lt-LT" dirty="0" err="1">
                <a:cs typeface="Calibri"/>
              </a:rPr>
              <a:t>teachers</a:t>
            </a:r>
            <a:r>
              <a:rPr lang="lt-LT" dirty="0">
                <a:cs typeface="Calibri"/>
              </a:rPr>
              <a:t> </a:t>
            </a:r>
            <a:r>
              <a:rPr lang="lt-LT" dirty="0" err="1">
                <a:cs typeface="Calibri"/>
              </a:rPr>
              <a:t>and</a:t>
            </a:r>
            <a:r>
              <a:rPr lang="lt-LT" dirty="0">
                <a:cs typeface="Calibri"/>
              </a:rPr>
              <a:t> </a:t>
            </a:r>
            <a:r>
              <a:rPr lang="lt-LT" dirty="0" err="1">
                <a:cs typeface="Calibri"/>
              </a:rPr>
              <a:t>administration</a:t>
            </a:r>
            <a:r>
              <a:rPr lang="lt-LT" dirty="0">
                <a:cs typeface="Calibri"/>
              </a:rPr>
              <a:t> </a:t>
            </a:r>
            <a:r>
              <a:rPr lang="lt-LT" dirty="0" err="1">
                <a:cs typeface="Calibri"/>
              </a:rPr>
              <a:t>in</a:t>
            </a:r>
            <a:r>
              <a:rPr lang="lt-LT" dirty="0">
                <a:cs typeface="Calibri"/>
              </a:rPr>
              <a:t> </a:t>
            </a:r>
            <a:r>
              <a:rPr lang="lt-LT" dirty="0" err="1">
                <a:cs typeface="Calibri"/>
              </a:rPr>
              <a:t>universities</a:t>
            </a:r>
            <a:r>
              <a:rPr lang="lt-LT" dirty="0">
                <a:cs typeface="Calibri"/>
              </a:rPr>
              <a:t>. </a:t>
            </a:r>
          </a:p>
          <a:p>
            <a:endParaRPr lang="lt-LT" dirty="0">
              <a:cs typeface="Calibri"/>
            </a:endParaRPr>
          </a:p>
          <a:p>
            <a:r>
              <a:rPr lang="lt-LT" dirty="0" err="1">
                <a:cs typeface="Calibri"/>
              </a:rPr>
              <a:t>So</a:t>
            </a:r>
            <a:r>
              <a:rPr lang="lt-LT" dirty="0">
                <a:cs typeface="Calibri"/>
              </a:rPr>
              <a:t> </a:t>
            </a:r>
            <a:r>
              <a:rPr lang="lt-LT" dirty="0" err="1">
                <a:cs typeface="Calibri"/>
              </a:rPr>
              <a:t>my</a:t>
            </a:r>
            <a:r>
              <a:rPr lang="lt-LT" dirty="0">
                <a:cs typeface="Calibri"/>
              </a:rPr>
              <a:t> </a:t>
            </a:r>
            <a:r>
              <a:rPr lang="lt-LT" dirty="0" err="1">
                <a:cs typeface="Calibri"/>
              </a:rPr>
              <a:t>suggestion</a:t>
            </a:r>
            <a:r>
              <a:rPr lang="lt-LT" dirty="0">
                <a:cs typeface="Calibri"/>
              </a:rPr>
              <a:t> </a:t>
            </a:r>
            <a:r>
              <a:rPr lang="lt-LT" dirty="0" err="1">
                <a:cs typeface="Calibri"/>
              </a:rPr>
              <a:t>would</a:t>
            </a:r>
            <a:r>
              <a:rPr lang="lt-LT" dirty="0">
                <a:cs typeface="Calibri"/>
              </a:rPr>
              <a:t> be to </a:t>
            </a:r>
            <a:r>
              <a:rPr lang="lt-LT" dirty="0" err="1">
                <a:cs typeface="Calibri"/>
              </a:rPr>
              <a:t>select</a:t>
            </a:r>
            <a:r>
              <a:rPr lang="lt-LT" dirty="0">
                <a:cs typeface="Calibri"/>
              </a:rPr>
              <a:t> </a:t>
            </a:r>
            <a:r>
              <a:rPr lang="lt-LT" dirty="0" err="1">
                <a:cs typeface="Calibri"/>
              </a:rPr>
              <a:t>priority</a:t>
            </a:r>
            <a:r>
              <a:rPr lang="lt-LT" dirty="0">
                <a:cs typeface="Calibri"/>
              </a:rPr>
              <a:t> </a:t>
            </a:r>
            <a:r>
              <a:rPr lang="lt-LT" dirty="0" err="1">
                <a:cs typeface="Calibri"/>
              </a:rPr>
              <a:t>sectors</a:t>
            </a:r>
            <a:r>
              <a:rPr lang="lt-LT" dirty="0">
                <a:cs typeface="Calibri"/>
              </a:rPr>
              <a:t> </a:t>
            </a:r>
            <a:r>
              <a:rPr lang="lt-LT" dirty="0" err="1">
                <a:cs typeface="Calibri"/>
              </a:rPr>
              <a:t>based</a:t>
            </a:r>
            <a:r>
              <a:rPr lang="lt-LT" dirty="0">
                <a:cs typeface="Calibri"/>
              </a:rPr>
              <a:t> </a:t>
            </a:r>
            <a:r>
              <a:rPr lang="lt-LT" dirty="0" err="1">
                <a:cs typeface="Calibri"/>
              </a:rPr>
              <a:t>on</a:t>
            </a:r>
            <a:r>
              <a:rPr lang="lt-LT" dirty="0">
                <a:cs typeface="Calibri"/>
              </a:rPr>
              <a:t> </a:t>
            </a:r>
            <a:r>
              <a:rPr lang="lt-LT" dirty="0" err="1">
                <a:cs typeface="Calibri"/>
              </a:rPr>
              <a:t>national</a:t>
            </a:r>
            <a:r>
              <a:rPr lang="lt-LT" dirty="0">
                <a:cs typeface="Calibri"/>
              </a:rPr>
              <a:t> </a:t>
            </a:r>
            <a:r>
              <a:rPr lang="lt-LT" dirty="0" err="1">
                <a:cs typeface="Calibri"/>
              </a:rPr>
              <a:t>priorities</a:t>
            </a:r>
            <a:r>
              <a:rPr lang="lt-LT" dirty="0">
                <a:cs typeface="Calibri"/>
              </a:rPr>
              <a:t> </a:t>
            </a:r>
            <a:r>
              <a:rPr lang="lt-LT" dirty="0" err="1">
                <a:cs typeface="Calibri"/>
              </a:rPr>
              <a:t>and</a:t>
            </a:r>
            <a:r>
              <a:rPr lang="lt-LT" dirty="0">
                <a:cs typeface="Calibri"/>
              </a:rPr>
              <a:t> </a:t>
            </a:r>
            <a:r>
              <a:rPr lang="lt-LT" dirty="0" err="1">
                <a:cs typeface="Calibri"/>
              </a:rPr>
              <a:t>capacity</a:t>
            </a:r>
            <a:r>
              <a:rPr lang="lt-LT" dirty="0">
                <a:cs typeface="Calibri"/>
              </a:rPr>
              <a:t> </a:t>
            </a:r>
            <a:r>
              <a:rPr lang="lt-LT" dirty="0" err="1">
                <a:cs typeface="Calibri"/>
              </a:rPr>
              <a:t>of</a:t>
            </a:r>
            <a:r>
              <a:rPr lang="lt-LT" dirty="0">
                <a:cs typeface="Calibri"/>
              </a:rPr>
              <a:t> </a:t>
            </a:r>
            <a:r>
              <a:rPr lang="lt-LT" dirty="0" err="1">
                <a:cs typeface="Calibri"/>
              </a:rPr>
              <a:t>universities</a:t>
            </a:r>
            <a:r>
              <a:rPr lang="lt-LT" dirty="0">
                <a:cs typeface="Calibri"/>
              </a:rPr>
              <a:t>.</a:t>
            </a: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14</a:t>
            </a:fld>
            <a:endParaRPr lang="lt-LT"/>
          </a:p>
        </p:txBody>
      </p:sp>
    </p:spTree>
    <p:extLst>
      <p:ext uri="{BB962C8B-B14F-4D97-AF65-F5344CB8AC3E}">
        <p14:creationId xmlns:p14="http://schemas.microsoft.com/office/powerpoint/2010/main" val="77623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2</a:t>
            </a:fld>
            <a:endParaRPr lang="lt-LT"/>
          </a:p>
        </p:txBody>
      </p:sp>
    </p:spTree>
    <p:extLst>
      <p:ext uri="{BB962C8B-B14F-4D97-AF65-F5344CB8AC3E}">
        <p14:creationId xmlns:p14="http://schemas.microsoft.com/office/powerpoint/2010/main" val="165163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endParaRPr lang="lt-LT" spc="15" dirty="0">
              <a:solidFill>
                <a:srgbClr val="174B73"/>
              </a:solidFill>
              <a:cs typeface="Tahoma"/>
            </a:endParaRPr>
          </a:p>
        </p:txBody>
      </p:sp>
      <p:sp>
        <p:nvSpPr>
          <p:cNvPr id="4" name="Slide Number Placeholder 3"/>
          <p:cNvSpPr>
            <a:spLocks noGrp="1"/>
          </p:cNvSpPr>
          <p:nvPr>
            <p:ph type="sldNum" sz="quarter" idx="10"/>
          </p:nvPr>
        </p:nvSpPr>
        <p:spPr/>
        <p:txBody>
          <a:bodyPr/>
          <a:lstStyle/>
          <a:p>
            <a:fld id="{ACEC641A-E8BF-4354-950E-06F39C07F2AF}" type="slidenum">
              <a:rPr lang="lt-LT" smtClean="0"/>
              <a:t>3</a:t>
            </a:fld>
            <a:endParaRPr lang="lt-LT"/>
          </a:p>
        </p:txBody>
      </p:sp>
    </p:spTree>
    <p:extLst>
      <p:ext uri="{BB962C8B-B14F-4D97-AF65-F5344CB8AC3E}">
        <p14:creationId xmlns:p14="http://schemas.microsoft.com/office/powerpoint/2010/main" val="422956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b="1"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4</a:t>
            </a:fld>
            <a:endParaRPr lang="lt-LT"/>
          </a:p>
        </p:txBody>
      </p:sp>
    </p:spTree>
    <p:extLst>
      <p:ext uri="{BB962C8B-B14F-4D97-AF65-F5344CB8AC3E}">
        <p14:creationId xmlns:p14="http://schemas.microsoft.com/office/powerpoint/2010/main" val="50081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b="1"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5</a:t>
            </a:fld>
            <a:endParaRPr lang="lt-LT"/>
          </a:p>
        </p:txBody>
      </p:sp>
    </p:spTree>
    <p:extLst>
      <p:ext uri="{BB962C8B-B14F-4D97-AF65-F5344CB8AC3E}">
        <p14:creationId xmlns:p14="http://schemas.microsoft.com/office/powerpoint/2010/main" val="140884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b="1"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6</a:t>
            </a:fld>
            <a:endParaRPr lang="lt-LT"/>
          </a:p>
        </p:txBody>
      </p:sp>
    </p:spTree>
    <p:extLst>
      <p:ext uri="{BB962C8B-B14F-4D97-AF65-F5344CB8AC3E}">
        <p14:creationId xmlns:p14="http://schemas.microsoft.com/office/powerpoint/2010/main" val="255649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55555"/>
                </a:solidFill>
                <a:latin typeface="Roboto"/>
              </a:rPr>
              <a:t>Platform enables public managers and stakeholders to position their territory in comparison to other territories and to find potential partners for collaboration. Inside the EU.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55555"/>
                </a:solidFill>
                <a:latin typeface="Roboto"/>
                <a:cs typeface="Calibri"/>
              </a:rPr>
              <a:t>National Smart specialization priorities are used in research financing, selection of national projects. Based on national priorities institutional priorities are shaped. </a:t>
            </a:r>
            <a:endParaRPr lang="en-US" b="1"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7</a:t>
            </a:fld>
            <a:endParaRPr lang="lt-LT"/>
          </a:p>
        </p:txBody>
      </p:sp>
    </p:spTree>
    <p:extLst>
      <p:ext uri="{BB962C8B-B14F-4D97-AF65-F5344CB8AC3E}">
        <p14:creationId xmlns:p14="http://schemas.microsoft.com/office/powerpoint/2010/main" val="7866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600"/>
              </a:spcAft>
            </a:pPr>
            <a:endParaRPr lang="lt-LT" spc="15" dirty="0">
              <a:solidFill>
                <a:srgbClr val="174B73"/>
              </a:solidFill>
              <a:cs typeface="Tahoma"/>
            </a:endParaRPr>
          </a:p>
        </p:txBody>
      </p:sp>
      <p:sp>
        <p:nvSpPr>
          <p:cNvPr id="4" name="Slide Number Placeholder 3"/>
          <p:cNvSpPr>
            <a:spLocks noGrp="1"/>
          </p:cNvSpPr>
          <p:nvPr>
            <p:ph type="sldNum" sz="quarter" idx="10"/>
          </p:nvPr>
        </p:nvSpPr>
        <p:spPr/>
        <p:txBody>
          <a:bodyPr/>
          <a:lstStyle/>
          <a:p>
            <a:fld id="{ACEC641A-E8BF-4354-950E-06F39C07F2AF}" type="slidenum">
              <a:rPr lang="lt-LT" smtClean="0"/>
              <a:t>8</a:t>
            </a:fld>
            <a:endParaRPr lang="lt-LT"/>
          </a:p>
        </p:txBody>
      </p:sp>
    </p:spTree>
    <p:extLst>
      <p:ext uri="{BB962C8B-B14F-4D97-AF65-F5344CB8AC3E}">
        <p14:creationId xmlns:p14="http://schemas.microsoft.com/office/powerpoint/2010/main" val="123997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cs typeface="Calibri"/>
            </a:endParaRPr>
          </a:p>
        </p:txBody>
      </p:sp>
      <p:sp>
        <p:nvSpPr>
          <p:cNvPr id="4" name="Skaidrės numerio vietos rezervavimo ženklas 3"/>
          <p:cNvSpPr>
            <a:spLocks noGrp="1"/>
          </p:cNvSpPr>
          <p:nvPr>
            <p:ph type="sldNum" sz="quarter" idx="10"/>
          </p:nvPr>
        </p:nvSpPr>
        <p:spPr/>
        <p:txBody>
          <a:bodyPr/>
          <a:lstStyle/>
          <a:p>
            <a:fld id="{ACEC641A-E8BF-4354-950E-06F39C07F2AF}" type="slidenum">
              <a:rPr lang="lt-LT" smtClean="0"/>
              <a:t>9</a:t>
            </a:fld>
            <a:endParaRPr lang="lt-LT"/>
          </a:p>
        </p:txBody>
      </p:sp>
    </p:spTree>
    <p:extLst>
      <p:ext uri="{BB962C8B-B14F-4D97-AF65-F5344CB8AC3E}">
        <p14:creationId xmlns:p14="http://schemas.microsoft.com/office/powerpoint/2010/main" val="159934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8210" y="2122043"/>
            <a:ext cx="10406380" cy="143751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6420" y="3833368"/>
            <a:ext cx="856996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9A3915C-865F-49CA-AB46-AEF6DF619A8C}" type="datetime1">
              <a:rPr lang="en-US" smtClean="0"/>
              <a:t>12/11/2018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7AAE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1F188B6-88BE-413B-8EF2-F964844E1F7F}" type="datetime1">
              <a:rPr lang="en-US" smtClean="0"/>
              <a:t>12/11/2018</a:t>
            </a:fld>
            <a:endParaRPr lang="en-US"/>
          </a:p>
        </p:txBody>
      </p:sp>
      <p:sp>
        <p:nvSpPr>
          <p:cNvPr id="6" name="Holder 6"/>
          <p:cNvSpPr>
            <a:spLocks noGrp="1"/>
          </p:cNvSpPr>
          <p:nvPr>
            <p:ph type="sldNum" sz="quarter" idx="7"/>
          </p:nvPr>
        </p:nvSpPr>
        <p:spPr/>
        <p:txBody>
          <a:bodyPr lIns="0" tIns="0" rIns="0" bIns="0"/>
          <a:lstStyle>
            <a:lvl1pPr algn="r">
              <a:defRPr i="1">
                <a:solidFill>
                  <a:schemeClr val="tx1">
                    <a:tint val="75000"/>
                  </a:schemeClr>
                </a:solidFill>
              </a:defRPr>
            </a:lvl1pPr>
          </a:lstStyle>
          <a:p>
            <a:fld id="{B6F15528-21DE-4FAA-801E-634DDDAF4B2B}"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7AAE1"/>
                </a:solidFill>
                <a:latin typeface="Arial"/>
                <a:cs typeface="Arial"/>
              </a:defRPr>
            </a:lvl1pPr>
          </a:lstStyle>
          <a:p>
            <a:endParaRPr/>
          </a:p>
        </p:txBody>
      </p:sp>
      <p:sp>
        <p:nvSpPr>
          <p:cNvPr id="3" name="Holder 3"/>
          <p:cNvSpPr>
            <a:spLocks noGrp="1"/>
          </p:cNvSpPr>
          <p:nvPr>
            <p:ph sz="half" idx="2"/>
          </p:nvPr>
        </p:nvSpPr>
        <p:spPr>
          <a:xfrm>
            <a:off x="612140" y="1574419"/>
            <a:ext cx="5325618"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05042" y="1574419"/>
            <a:ext cx="5325618"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240A26A-A6FA-4202-B2D6-8E5697D84FDC}" type="datetime1">
              <a:rPr lang="en-US" smtClean="0"/>
              <a:t>12/11/2018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27AAE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C6526E5-C4BA-423E-B3E5-5EDC3988CBDE}" type="datetime1">
              <a:rPr lang="en-US" smtClean="0"/>
              <a:t>12/11/2018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240260" cy="6840220"/>
          </a:xfrm>
          <a:custGeom>
            <a:avLst/>
            <a:gdLst/>
            <a:ahLst/>
            <a:cxnLst/>
            <a:rect l="l" t="t" r="r" b="b"/>
            <a:pathLst>
              <a:path w="12240260" h="6840220">
                <a:moveTo>
                  <a:pt x="0" y="6839966"/>
                </a:moveTo>
                <a:lnTo>
                  <a:pt x="12240006" y="6839966"/>
                </a:lnTo>
                <a:lnTo>
                  <a:pt x="12240006" y="0"/>
                </a:lnTo>
                <a:lnTo>
                  <a:pt x="0" y="0"/>
                </a:lnTo>
                <a:lnTo>
                  <a:pt x="0" y="6839966"/>
                </a:lnTo>
                <a:close/>
              </a:path>
            </a:pathLst>
          </a:custGeom>
          <a:solidFill>
            <a:srgbClr val="174B73"/>
          </a:solidFill>
        </p:spPr>
        <p:txBody>
          <a:bodyPr wrap="square" lIns="0" tIns="0" rIns="0" bIns="0" rtlCol="0"/>
          <a:lstStyle/>
          <a:p>
            <a:endParaRPr/>
          </a:p>
        </p:txBody>
      </p:sp>
      <p:sp>
        <p:nvSpPr>
          <p:cNvPr id="17" name="bk object 17"/>
          <p:cNvSpPr/>
          <p:nvPr/>
        </p:nvSpPr>
        <p:spPr>
          <a:xfrm>
            <a:off x="3966438" y="2980785"/>
            <a:ext cx="3355667" cy="881221"/>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534452" y="3427082"/>
            <a:ext cx="737235" cy="435609"/>
          </a:xfrm>
          <a:custGeom>
            <a:avLst/>
            <a:gdLst/>
            <a:ahLst/>
            <a:cxnLst/>
            <a:rect l="l" t="t" r="r" b="b"/>
            <a:pathLst>
              <a:path w="737234" h="435610">
                <a:moveTo>
                  <a:pt x="736828" y="0"/>
                </a:moveTo>
                <a:lnTo>
                  <a:pt x="240398" y="152"/>
                </a:lnTo>
                <a:lnTo>
                  <a:pt x="0" y="435444"/>
                </a:lnTo>
                <a:lnTo>
                  <a:pt x="368401" y="203949"/>
                </a:lnTo>
                <a:lnTo>
                  <a:pt x="736828" y="0"/>
                </a:lnTo>
                <a:close/>
              </a:path>
            </a:pathLst>
          </a:custGeom>
          <a:solidFill>
            <a:srgbClr val="FFFFFF"/>
          </a:solidFill>
        </p:spPr>
        <p:txBody>
          <a:bodyPr wrap="square" lIns="0" tIns="0" rIns="0" bIns="0" rtlCol="0"/>
          <a:lstStyle/>
          <a:p>
            <a:endParaRPr/>
          </a:p>
        </p:txBody>
      </p:sp>
      <p:sp>
        <p:nvSpPr>
          <p:cNvPr id="19" name="bk object 19"/>
          <p:cNvSpPr/>
          <p:nvPr/>
        </p:nvSpPr>
        <p:spPr>
          <a:xfrm>
            <a:off x="7536015" y="2977438"/>
            <a:ext cx="737870" cy="435609"/>
          </a:xfrm>
          <a:custGeom>
            <a:avLst/>
            <a:gdLst/>
            <a:ahLst/>
            <a:cxnLst/>
            <a:rect l="l" t="t" r="r" b="b"/>
            <a:pathLst>
              <a:path w="737870" h="435610">
                <a:moveTo>
                  <a:pt x="0" y="0"/>
                </a:moveTo>
                <a:lnTo>
                  <a:pt x="241071" y="434860"/>
                </a:lnTo>
                <a:lnTo>
                  <a:pt x="737552" y="435343"/>
                </a:lnTo>
                <a:lnTo>
                  <a:pt x="368795" y="230809"/>
                </a:lnTo>
                <a:lnTo>
                  <a:pt x="0" y="0"/>
                </a:lnTo>
                <a:close/>
              </a:path>
            </a:pathLst>
          </a:custGeom>
          <a:solidFill>
            <a:srgbClr val="FFFFFF"/>
          </a:solidFill>
        </p:spPr>
        <p:txBody>
          <a:bodyPr wrap="square" lIns="0" tIns="0" rIns="0" bIns="0" rtlCol="0"/>
          <a:lstStyle/>
          <a:p>
            <a:endParaRPr/>
          </a:p>
        </p:txBody>
      </p:sp>
      <p:sp>
        <p:nvSpPr>
          <p:cNvPr id="20" name="bk object 20"/>
          <p:cNvSpPr/>
          <p:nvPr/>
        </p:nvSpPr>
        <p:spPr>
          <a:xfrm>
            <a:off x="7521422" y="2984474"/>
            <a:ext cx="241300" cy="870585"/>
          </a:xfrm>
          <a:custGeom>
            <a:avLst/>
            <a:gdLst/>
            <a:ahLst/>
            <a:cxnLst/>
            <a:rect l="l" t="t" r="r" b="b"/>
            <a:pathLst>
              <a:path w="241300" h="870585">
                <a:moveTo>
                  <a:pt x="190" y="0"/>
                </a:moveTo>
                <a:lnTo>
                  <a:pt x="0" y="870165"/>
                </a:lnTo>
                <a:lnTo>
                  <a:pt x="240792" y="435140"/>
                </a:lnTo>
                <a:lnTo>
                  <a:pt x="19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2E508E3-E54C-47DE-AFA9-E3DB5C060E39}" type="datetime1">
              <a:rPr lang="en-US" smtClean="0"/>
              <a:t>12/11/2018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07307" y="352933"/>
            <a:ext cx="4028185" cy="421640"/>
          </a:xfrm>
          <a:prstGeom prst="rect">
            <a:avLst/>
          </a:prstGeom>
        </p:spPr>
        <p:txBody>
          <a:bodyPr wrap="square" lIns="0" tIns="0" rIns="0" bIns="0">
            <a:spAutoFit/>
          </a:bodyPr>
          <a:lstStyle>
            <a:lvl1pPr>
              <a:defRPr sz="2600" b="1" i="0">
                <a:solidFill>
                  <a:srgbClr val="27AAE1"/>
                </a:solidFill>
                <a:latin typeface="Arial"/>
                <a:cs typeface="Arial"/>
              </a:defRPr>
            </a:lvl1pPr>
          </a:lstStyle>
          <a:p>
            <a:endParaRPr/>
          </a:p>
        </p:txBody>
      </p:sp>
      <p:sp>
        <p:nvSpPr>
          <p:cNvPr id="3" name="Holder 3"/>
          <p:cNvSpPr>
            <a:spLocks noGrp="1"/>
          </p:cNvSpPr>
          <p:nvPr>
            <p:ph type="body" idx="1"/>
          </p:nvPr>
        </p:nvSpPr>
        <p:spPr>
          <a:xfrm>
            <a:off x="910939" y="1262646"/>
            <a:ext cx="10420921" cy="35534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62552" y="6366129"/>
            <a:ext cx="3917696"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940800" y="6372489"/>
            <a:ext cx="2815844" cy="342265"/>
          </a:xfrm>
          <a:prstGeom prst="rect">
            <a:avLst/>
          </a:prstGeom>
        </p:spPr>
        <p:txBody>
          <a:bodyPr wrap="square" lIns="0" tIns="0" rIns="0" bIns="0">
            <a:spAutoFit/>
          </a:bodyPr>
          <a:lstStyle>
            <a:lvl1pPr algn="l">
              <a:defRPr>
                <a:solidFill>
                  <a:schemeClr val="tx1">
                    <a:tint val="75000"/>
                  </a:schemeClr>
                </a:solidFill>
              </a:defRPr>
            </a:lvl1pPr>
          </a:lstStyle>
          <a:p>
            <a:fld id="{D5BE94BC-973F-486C-9DBB-678F5EE29630}" type="datetime1">
              <a:rPr lang="en-US" smtClean="0"/>
              <a:t>12/11/2018</a:t>
            </a:fld>
            <a:endParaRPr lang="en-US"/>
          </a:p>
        </p:txBody>
      </p:sp>
      <p:sp>
        <p:nvSpPr>
          <p:cNvPr id="6" name="Holder 6"/>
          <p:cNvSpPr>
            <a:spLocks noGrp="1"/>
          </p:cNvSpPr>
          <p:nvPr>
            <p:ph type="sldNum" sz="quarter" idx="7"/>
          </p:nvPr>
        </p:nvSpPr>
        <p:spPr>
          <a:xfrm>
            <a:off x="101600" y="6470387"/>
            <a:ext cx="304800" cy="276999"/>
          </a:xfrm>
          <a:prstGeom prst="rect">
            <a:avLst/>
          </a:prstGeom>
        </p:spPr>
        <p:txBody>
          <a:bodyPr wrap="square" lIns="0" tIns="0" rIns="0" bIns="0">
            <a:spAutoFit/>
          </a:bodyPr>
          <a:lstStyle>
            <a:lvl1pPr algn="l">
              <a:defRPr>
                <a:solidFill>
                  <a:schemeClr val="tx1">
                    <a:tint val="75000"/>
                  </a:schemeClr>
                </a:solidFill>
              </a:defRPr>
            </a:lvl1pPr>
          </a:lstStyle>
          <a:p>
            <a:fld id="{B6F15528-21DE-4FAA-801E-634DDDAF4B2B}" type="slidenum">
              <a:rPr lang="lt-LT" smtClean="0"/>
              <a:pPr/>
              <a:t>‹#›</a:t>
            </a:fld>
            <a:endParaRPr lang="lt-LT"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890"/>
            <a:ext cx="12240260" cy="6840220"/>
          </a:xfrm>
          <a:custGeom>
            <a:avLst/>
            <a:gdLst/>
            <a:ahLst/>
            <a:cxnLst/>
            <a:rect l="l" t="t" r="r" b="b"/>
            <a:pathLst>
              <a:path w="12240260" h="6840220">
                <a:moveTo>
                  <a:pt x="0" y="6839966"/>
                </a:moveTo>
                <a:lnTo>
                  <a:pt x="12240006" y="6839966"/>
                </a:lnTo>
                <a:lnTo>
                  <a:pt x="12240006" y="0"/>
                </a:lnTo>
                <a:lnTo>
                  <a:pt x="0" y="0"/>
                </a:lnTo>
                <a:lnTo>
                  <a:pt x="0" y="6839966"/>
                </a:lnTo>
                <a:close/>
              </a:path>
            </a:pathLst>
          </a:custGeom>
          <a:solidFill>
            <a:srgbClr val="174B73"/>
          </a:solidFill>
        </p:spPr>
        <p:txBody>
          <a:bodyPr wrap="square" lIns="0" tIns="0" rIns="0" bIns="0" rtlCol="0"/>
          <a:lstStyle/>
          <a:p>
            <a:endParaRPr sz="2000" dirty="0"/>
          </a:p>
        </p:txBody>
      </p:sp>
      <p:grpSp>
        <p:nvGrpSpPr>
          <p:cNvPr id="10" name="Group 9">
            <a:extLst>
              <a:ext uri="{FF2B5EF4-FFF2-40B4-BE49-F238E27FC236}">
                <a16:creationId xmlns="" xmlns:a16="http://schemas.microsoft.com/office/drawing/2014/main" id="{7197C726-60A6-4E56-9CF7-128F95E69151}"/>
              </a:ext>
            </a:extLst>
          </p:cNvPr>
          <p:cNvGrpSpPr/>
          <p:nvPr/>
        </p:nvGrpSpPr>
        <p:grpSpPr>
          <a:xfrm>
            <a:off x="10597063" y="6318250"/>
            <a:ext cx="1469593" cy="301993"/>
            <a:chOff x="5372506" y="5198770"/>
            <a:chExt cx="1469593" cy="301993"/>
          </a:xfrm>
        </p:grpSpPr>
        <p:sp>
          <p:nvSpPr>
            <p:cNvPr id="5" name="object 5"/>
            <p:cNvSpPr/>
            <p:nvPr/>
          </p:nvSpPr>
          <p:spPr>
            <a:xfrm>
              <a:off x="5372506" y="5199884"/>
              <a:ext cx="1144955" cy="300701"/>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6589903" y="5198770"/>
              <a:ext cx="252196" cy="301993"/>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6585470" y="5201170"/>
              <a:ext cx="82550" cy="297180"/>
            </a:xfrm>
            <a:custGeom>
              <a:avLst/>
              <a:gdLst/>
              <a:ahLst/>
              <a:cxnLst/>
              <a:rect l="l" t="t" r="r" b="b"/>
              <a:pathLst>
                <a:path w="82550" h="297179">
                  <a:moveTo>
                    <a:pt x="76" y="0"/>
                  </a:moveTo>
                  <a:lnTo>
                    <a:pt x="0" y="296900"/>
                  </a:lnTo>
                  <a:lnTo>
                    <a:pt x="82156" y="148462"/>
                  </a:lnTo>
                  <a:lnTo>
                    <a:pt x="76" y="0"/>
                  </a:lnTo>
                  <a:close/>
                </a:path>
              </a:pathLst>
            </a:custGeom>
            <a:solidFill>
              <a:srgbClr val="FFFFFF"/>
            </a:solidFill>
          </p:spPr>
          <p:txBody>
            <a:bodyPr wrap="square" lIns="0" tIns="0" rIns="0" bIns="0" rtlCol="0"/>
            <a:lstStyle/>
            <a:p>
              <a:endParaRPr dirty="0"/>
            </a:p>
          </p:txBody>
        </p:sp>
      </p:grpSp>
      <p:sp>
        <p:nvSpPr>
          <p:cNvPr id="15" name="Text Placeholder 2">
            <a:extLst>
              <a:ext uri="{FF2B5EF4-FFF2-40B4-BE49-F238E27FC236}">
                <a16:creationId xmlns="" xmlns:a16="http://schemas.microsoft.com/office/drawing/2014/main" id="{095F0EF6-8974-4A7A-8B61-85E0EDD71905}"/>
              </a:ext>
            </a:extLst>
          </p:cNvPr>
          <p:cNvSpPr txBox="1">
            <a:spLocks/>
          </p:cNvSpPr>
          <p:nvPr/>
        </p:nvSpPr>
        <p:spPr>
          <a:xfrm>
            <a:off x="2387600" y="2355850"/>
            <a:ext cx="7086600" cy="147732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t-LT" sz="4800" kern="0" dirty="0" err="1">
                <a:solidFill>
                  <a:schemeClr val="bg1"/>
                </a:solidFill>
              </a:rPr>
              <a:t>Selection</a:t>
            </a:r>
            <a:r>
              <a:rPr lang="lt-LT" sz="4800" kern="0" dirty="0">
                <a:solidFill>
                  <a:schemeClr val="bg1"/>
                </a:solidFill>
              </a:rPr>
              <a:t> </a:t>
            </a:r>
            <a:r>
              <a:rPr lang="lt-LT" sz="4800" kern="0" dirty="0" err="1">
                <a:solidFill>
                  <a:schemeClr val="bg1"/>
                </a:solidFill>
              </a:rPr>
              <a:t>of</a:t>
            </a:r>
            <a:r>
              <a:rPr lang="lt-LT" sz="4800" kern="0" dirty="0">
                <a:solidFill>
                  <a:schemeClr val="bg1"/>
                </a:solidFill>
              </a:rPr>
              <a:t> </a:t>
            </a:r>
            <a:r>
              <a:rPr lang="en-US" sz="4800" kern="0" dirty="0">
                <a:solidFill>
                  <a:schemeClr val="bg1"/>
                </a:solidFill>
              </a:rPr>
              <a:t>priority sectors </a:t>
            </a:r>
            <a:r>
              <a:rPr lang="lt-LT" sz="4800" kern="0" dirty="0" err="1">
                <a:solidFill>
                  <a:schemeClr val="bg1"/>
                </a:solidFill>
              </a:rPr>
              <a:t>for</a:t>
            </a:r>
            <a:r>
              <a:rPr lang="lt-LT" sz="4800" kern="0" dirty="0">
                <a:solidFill>
                  <a:schemeClr val="bg1"/>
                </a:solidFill>
              </a:rPr>
              <a:t> CBE </a:t>
            </a:r>
            <a:r>
              <a:rPr lang="lt-LT" sz="4800" kern="0" dirty="0" err="1">
                <a:solidFill>
                  <a:schemeClr val="bg1"/>
                </a:solidFill>
              </a:rPr>
              <a:t>development</a:t>
            </a:r>
            <a:endParaRPr lang="lt-LT" sz="4800" kern="0" dirty="0">
              <a:solidFill>
                <a:schemeClr val="bg1"/>
              </a:solidFill>
            </a:endParaRPr>
          </a:p>
        </p:txBody>
      </p:sp>
      <p:sp>
        <p:nvSpPr>
          <p:cNvPr id="16" name="Rectangle 15">
            <a:extLst>
              <a:ext uri="{FF2B5EF4-FFF2-40B4-BE49-F238E27FC236}">
                <a16:creationId xmlns="" xmlns:a16="http://schemas.microsoft.com/office/drawing/2014/main" id="{1D8D24A7-A304-47E0-A140-80A8D9923E8F}"/>
              </a:ext>
            </a:extLst>
          </p:cNvPr>
          <p:cNvSpPr/>
          <p:nvPr/>
        </p:nvSpPr>
        <p:spPr>
          <a:xfrm>
            <a:off x="2082800" y="1974850"/>
            <a:ext cx="7772400" cy="230361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3" name="Slide Number Placeholder 12">
            <a:extLst>
              <a:ext uri="{FF2B5EF4-FFF2-40B4-BE49-F238E27FC236}">
                <a16:creationId xmlns="" xmlns:a16="http://schemas.microsoft.com/office/drawing/2014/main" id="{3744C7E0-C1C7-44BF-A86C-49EE55ED7A6D}"/>
              </a:ext>
            </a:extLst>
          </p:cNvPr>
          <p:cNvSpPr>
            <a:spLocks noGrp="1"/>
          </p:cNvSpPr>
          <p:nvPr>
            <p:ph type="sldNum" sz="quarter" idx="7"/>
          </p:nvPr>
        </p:nvSpPr>
        <p:spPr/>
        <p:txBody>
          <a:bodyPr/>
          <a:lstStyle/>
          <a:p>
            <a:fld id="{B6F15528-21DE-4FAA-801E-634DDDAF4B2B}" type="slidenum">
              <a:rPr lang="lt-LT" smtClean="0"/>
              <a:t>1</a:t>
            </a:fld>
            <a:endParaRPr lang="lt-LT" dirty="0"/>
          </a:p>
        </p:txBody>
      </p:sp>
      <p:sp>
        <p:nvSpPr>
          <p:cNvPr id="11" name="Text Placeholder 2">
            <a:extLst>
              <a:ext uri="{FF2B5EF4-FFF2-40B4-BE49-F238E27FC236}">
                <a16:creationId xmlns="" xmlns:a16="http://schemas.microsoft.com/office/drawing/2014/main" id="{DFFA6299-9C53-4FF5-815C-F2A8A4E44B46}"/>
              </a:ext>
            </a:extLst>
          </p:cNvPr>
          <p:cNvSpPr txBox="1">
            <a:spLocks/>
          </p:cNvSpPr>
          <p:nvPr/>
        </p:nvSpPr>
        <p:spPr>
          <a:xfrm>
            <a:off x="8883540" y="5393721"/>
            <a:ext cx="4572000" cy="61555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lt-LT" sz="2000" kern="0" dirty="0">
                <a:solidFill>
                  <a:schemeClr val="bg1"/>
                </a:solidFill>
              </a:rPr>
              <a:t>Gintautas Jakštas</a:t>
            </a:r>
            <a:br>
              <a:rPr lang="lt-LT" sz="2000" kern="0" dirty="0">
                <a:solidFill>
                  <a:schemeClr val="bg1"/>
                </a:solidFill>
              </a:rPr>
            </a:br>
            <a:r>
              <a:rPr lang="lt-LT" sz="2000" kern="0" dirty="0">
                <a:solidFill>
                  <a:schemeClr val="bg1"/>
                </a:solidFill>
              </a:rPr>
              <a:t>Baku, 2018 </a:t>
            </a:r>
            <a:r>
              <a:rPr lang="lt-LT" sz="2000" kern="0" dirty="0" err="1">
                <a:solidFill>
                  <a:schemeClr val="bg1"/>
                </a:solidFill>
              </a:rPr>
              <a:t>Ju</a:t>
            </a:r>
            <a:r>
              <a:rPr lang="en-US" sz="2000" kern="0" dirty="0" err="1">
                <a:solidFill>
                  <a:schemeClr val="bg1"/>
                </a:solidFill>
              </a:rPr>
              <a:t>ly</a:t>
            </a:r>
            <a:endParaRPr lang="lt-LT" sz="2000" kern="0" dirty="0">
              <a:solidFill>
                <a:schemeClr val="bg1"/>
              </a:solidFill>
            </a:endParaRPr>
          </a:p>
        </p:txBody>
      </p:sp>
    </p:spTree>
    <p:extLst>
      <p:ext uri="{BB962C8B-B14F-4D97-AF65-F5344CB8AC3E}">
        <p14:creationId xmlns:p14="http://schemas.microsoft.com/office/powerpoint/2010/main" val="352396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A95-E8FF-4E2A-9FB3-4EEE707CE1B7}"/>
              </a:ext>
            </a:extLst>
          </p:cNvPr>
          <p:cNvSpPr>
            <a:spLocks noGrp="1"/>
          </p:cNvSpPr>
          <p:nvPr>
            <p:ph type="title"/>
          </p:nvPr>
        </p:nvSpPr>
        <p:spPr>
          <a:xfrm>
            <a:off x="558800" y="222250"/>
            <a:ext cx="11353800" cy="1292662"/>
          </a:xfrm>
        </p:spPr>
        <p:txBody>
          <a:bodyPr/>
          <a:lstStyle/>
          <a:p>
            <a:pPr algn="ctr"/>
            <a:r>
              <a:rPr lang="en-US" sz="2800" dirty="0"/>
              <a:t>STRATEGIC ROAD MAP FOR DEVELOPMENT OF</a:t>
            </a:r>
            <a:br>
              <a:rPr lang="en-US" sz="2800" dirty="0"/>
            </a:br>
            <a:r>
              <a:rPr lang="en-US" sz="2800" dirty="0"/>
              <a:t>SECTORS IN THE REPUBLIC</a:t>
            </a:r>
            <a:br>
              <a:rPr lang="en-US" sz="2800" dirty="0"/>
            </a:br>
            <a:r>
              <a:rPr lang="en-US" sz="2800" dirty="0"/>
              <a:t>OF AZERBAIJAN</a:t>
            </a:r>
            <a:endParaRPr lang="lt-LT" sz="2800" dirty="0"/>
          </a:p>
        </p:txBody>
      </p:sp>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10</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0" name="Text Placeholder 2">
            <a:extLst>
              <a:ext uri="{FF2B5EF4-FFF2-40B4-BE49-F238E27FC236}">
                <a16:creationId xmlns="" xmlns:a16="http://schemas.microsoft.com/office/drawing/2014/main" id="{A9770A88-CDA0-47AD-8396-1D185B06E306}"/>
              </a:ext>
            </a:extLst>
          </p:cNvPr>
          <p:cNvSpPr>
            <a:spLocks noGrp="1"/>
          </p:cNvSpPr>
          <p:nvPr>
            <p:ph type="body" idx="1"/>
          </p:nvPr>
        </p:nvSpPr>
        <p:spPr>
          <a:xfrm>
            <a:off x="635000" y="1974850"/>
            <a:ext cx="11118626" cy="4506875"/>
          </a:xfrm>
        </p:spPr>
        <p:txBody>
          <a:bodyPr wrap="square" lIns="0" tIns="0" rIns="0" bIns="0">
            <a:spAutoFit/>
          </a:bodyPr>
          <a:lstStyle/>
          <a:p>
            <a:pPr marL="355600" marR="5080" indent="-342900">
              <a:lnSpc>
                <a:spcPct val="150000"/>
              </a:lnSpc>
              <a:spcBef>
                <a:spcPts val="185"/>
              </a:spcBef>
              <a:buBlip>
                <a:blip r:embed="rId5">
                  <a:extLst/>
                </a:blip>
              </a:buBlip>
            </a:pPr>
            <a:r>
              <a:rPr lang="en-US" sz="1700" spc="15" dirty="0">
                <a:solidFill>
                  <a:srgbClr val="174B73"/>
                </a:solidFill>
                <a:cs typeface="Tahoma"/>
              </a:rPr>
              <a:t>Tourism SWOT analysis, weaknesses: </a:t>
            </a:r>
          </a:p>
          <a:p>
            <a:pPr marL="812800" marR="5080" lvl="1" indent="-342900">
              <a:lnSpc>
                <a:spcPct val="150000"/>
              </a:lnSpc>
              <a:spcBef>
                <a:spcPts val="185"/>
              </a:spcBef>
              <a:buBlip>
                <a:blip r:embed="rId5">
                  <a:extLst/>
                </a:blip>
              </a:buBlip>
            </a:pPr>
            <a:r>
              <a:rPr lang="en-US" sz="1700" spc="15" dirty="0">
                <a:solidFill>
                  <a:srgbClr val="174B73"/>
                </a:solidFill>
                <a:cs typeface="Tahoma"/>
              </a:rPr>
              <a:t>Training of skilled workers does not meet labor market requirements both from quality and quantity perspectives;</a:t>
            </a:r>
          </a:p>
          <a:p>
            <a:pPr marL="812800" marR="5080" lvl="1" indent="-342900">
              <a:lnSpc>
                <a:spcPct val="150000"/>
              </a:lnSpc>
              <a:spcBef>
                <a:spcPts val="185"/>
              </a:spcBef>
              <a:buBlip>
                <a:blip r:embed="rId5">
                  <a:extLst/>
                </a:blip>
              </a:buBlip>
            </a:pPr>
            <a:r>
              <a:rPr lang="en-US" sz="1700" spc="15" dirty="0">
                <a:solidFill>
                  <a:srgbClr val="174B73"/>
                </a:solidFill>
                <a:cs typeface="Tahoma"/>
              </a:rPr>
              <a:t>Relatively less foreign language speakers in regions.</a:t>
            </a:r>
          </a:p>
          <a:p>
            <a:pPr marL="355600" marR="5080" indent="-342900">
              <a:lnSpc>
                <a:spcPct val="150000"/>
              </a:lnSpc>
              <a:spcBef>
                <a:spcPts val="185"/>
              </a:spcBef>
              <a:buBlip>
                <a:blip r:embed="rId5">
                  <a:extLst/>
                </a:blip>
              </a:buBlip>
            </a:pPr>
            <a:r>
              <a:rPr lang="en-US" sz="1700" spc="15" dirty="0">
                <a:solidFill>
                  <a:srgbClr val="174B73"/>
                </a:solidFill>
                <a:cs typeface="Tahoma"/>
              </a:rPr>
              <a:t>Agricultural products SWOT analysis weaknesses: </a:t>
            </a:r>
          </a:p>
          <a:p>
            <a:pPr marL="812800" marR="5080" lvl="1" indent="-342900">
              <a:lnSpc>
                <a:spcPct val="150000"/>
              </a:lnSpc>
              <a:spcBef>
                <a:spcPts val="185"/>
              </a:spcBef>
              <a:buBlip>
                <a:blip r:embed="rId5">
                  <a:extLst/>
                </a:blip>
              </a:buBlip>
            </a:pPr>
            <a:r>
              <a:rPr lang="en-US" sz="1700" spc="15" dirty="0">
                <a:solidFill>
                  <a:srgbClr val="174B73"/>
                </a:solidFill>
                <a:cs typeface="Tahoma"/>
              </a:rPr>
              <a:t>low fertility indices as a result of narrow dissemination of the implementation practice of advanced farming methods, great role of extensive factors in growth of production of most products.</a:t>
            </a:r>
          </a:p>
          <a:p>
            <a:pPr marL="812800" marR="5080" lvl="1" indent="-342900">
              <a:lnSpc>
                <a:spcPct val="150000"/>
              </a:lnSpc>
              <a:spcBef>
                <a:spcPts val="185"/>
              </a:spcBef>
              <a:buBlip>
                <a:blip r:embed="rId5">
                  <a:extLst/>
                </a:blip>
              </a:buBlip>
            </a:pPr>
            <a:r>
              <a:rPr lang="en-US" sz="1700" spc="15" dirty="0">
                <a:solidFill>
                  <a:srgbClr val="174B73"/>
                </a:solidFill>
                <a:cs typeface="Tahoma"/>
              </a:rPr>
              <a:t>inadequate knowledge and skills of farmers in relevant fields to carry out activities with advanced methods;</a:t>
            </a:r>
          </a:p>
          <a:p>
            <a:pPr marL="355600" marR="5080" indent="-342900">
              <a:lnSpc>
                <a:spcPct val="150000"/>
              </a:lnSpc>
              <a:spcBef>
                <a:spcPts val="185"/>
              </a:spcBef>
              <a:buBlip>
                <a:blip r:embed="rId5">
                  <a:extLst/>
                </a:blip>
              </a:buBlip>
            </a:pPr>
            <a:r>
              <a:rPr lang="en-US" sz="1700" spc="15" dirty="0">
                <a:solidFill>
                  <a:srgbClr val="174B73"/>
                </a:solidFill>
                <a:cs typeface="Tahoma"/>
              </a:rPr>
              <a:t>SWOT analysis of logistics and trade sector, weaknesses:</a:t>
            </a:r>
          </a:p>
          <a:p>
            <a:pPr marL="812800" marR="5080" lvl="1" indent="-342900">
              <a:lnSpc>
                <a:spcPct val="150000"/>
              </a:lnSpc>
              <a:spcBef>
                <a:spcPts val="185"/>
              </a:spcBef>
              <a:buBlip>
                <a:blip r:embed="rId5">
                  <a:extLst/>
                </a:blip>
              </a:buBlip>
            </a:pPr>
            <a:r>
              <a:rPr lang="en-US" sz="1700" spc="15" dirty="0">
                <a:solidFill>
                  <a:srgbClr val="174B73"/>
                </a:solidFill>
                <a:cs typeface="Tahoma"/>
              </a:rPr>
              <a:t>small potential for qualified personnel in logistics;</a:t>
            </a:r>
          </a:p>
          <a:p>
            <a:pPr marL="812800" marR="5080" lvl="1" indent="-342900">
              <a:lnSpc>
                <a:spcPct val="150000"/>
              </a:lnSpc>
              <a:spcBef>
                <a:spcPts val="185"/>
              </a:spcBef>
              <a:buBlip>
                <a:blip r:embed="rId5">
                  <a:extLst/>
                </a:blip>
              </a:buBlip>
            </a:pPr>
            <a:r>
              <a:rPr lang="en-US" sz="1700" spc="15" dirty="0">
                <a:solidFill>
                  <a:srgbClr val="174B73"/>
                </a:solidFill>
                <a:cs typeface="Tahoma"/>
              </a:rPr>
              <a:t>low labor productivity.</a:t>
            </a:r>
          </a:p>
          <a:p>
            <a:pPr marL="355600" marR="5080" indent="-342900">
              <a:lnSpc>
                <a:spcPct val="150000"/>
              </a:lnSpc>
              <a:spcBef>
                <a:spcPts val="185"/>
              </a:spcBef>
              <a:buBlip>
                <a:blip r:embed="rId5">
                  <a:extLst/>
                </a:blip>
              </a:buBlip>
            </a:pPr>
            <a:endParaRPr lang="en-US" sz="1700" spc="15" dirty="0">
              <a:solidFill>
                <a:srgbClr val="174B73"/>
              </a:solidFill>
              <a:cs typeface="Tahoma"/>
            </a:endParaRPr>
          </a:p>
        </p:txBody>
      </p:sp>
    </p:spTree>
    <p:extLst>
      <p:ext uri="{BB962C8B-B14F-4D97-AF65-F5344CB8AC3E}">
        <p14:creationId xmlns:p14="http://schemas.microsoft.com/office/powerpoint/2010/main" val="103072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35" y="0"/>
            <a:ext cx="12240260" cy="6840220"/>
          </a:xfrm>
          <a:custGeom>
            <a:avLst/>
            <a:gdLst/>
            <a:ahLst/>
            <a:cxnLst/>
            <a:rect l="l" t="t" r="r" b="b"/>
            <a:pathLst>
              <a:path w="12240260" h="6840220">
                <a:moveTo>
                  <a:pt x="0" y="6839966"/>
                </a:moveTo>
                <a:lnTo>
                  <a:pt x="12240006" y="6839966"/>
                </a:lnTo>
                <a:lnTo>
                  <a:pt x="12240006" y="0"/>
                </a:lnTo>
                <a:lnTo>
                  <a:pt x="0" y="0"/>
                </a:lnTo>
                <a:lnTo>
                  <a:pt x="0" y="6839966"/>
                </a:lnTo>
                <a:close/>
              </a:path>
            </a:pathLst>
          </a:custGeom>
          <a:solidFill>
            <a:srgbClr val="174B73"/>
          </a:solidFill>
        </p:spPr>
        <p:txBody>
          <a:bodyPr wrap="square" lIns="0" tIns="0" rIns="0" bIns="0" rtlCol="0"/>
          <a:lstStyle/>
          <a:p>
            <a:endParaRPr/>
          </a:p>
        </p:txBody>
      </p:sp>
      <p:grpSp>
        <p:nvGrpSpPr>
          <p:cNvPr id="10" name="Group 9">
            <a:extLst>
              <a:ext uri="{FF2B5EF4-FFF2-40B4-BE49-F238E27FC236}">
                <a16:creationId xmlns="" xmlns:a16="http://schemas.microsoft.com/office/drawing/2014/main" id="{7197C726-60A6-4E56-9CF7-128F95E69151}"/>
              </a:ext>
            </a:extLst>
          </p:cNvPr>
          <p:cNvGrpSpPr/>
          <p:nvPr/>
        </p:nvGrpSpPr>
        <p:grpSpPr>
          <a:xfrm>
            <a:off x="10597063" y="6318250"/>
            <a:ext cx="1469593" cy="301993"/>
            <a:chOff x="5372506" y="5198770"/>
            <a:chExt cx="1469593" cy="301993"/>
          </a:xfrm>
        </p:grpSpPr>
        <p:sp>
          <p:nvSpPr>
            <p:cNvPr id="5" name="object 5"/>
            <p:cNvSpPr/>
            <p:nvPr/>
          </p:nvSpPr>
          <p:spPr>
            <a:xfrm>
              <a:off x="5372506" y="5199884"/>
              <a:ext cx="1144955" cy="3007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89903" y="5198770"/>
              <a:ext cx="252196" cy="30199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85470" y="5201170"/>
              <a:ext cx="82550" cy="297180"/>
            </a:xfrm>
            <a:custGeom>
              <a:avLst/>
              <a:gdLst/>
              <a:ahLst/>
              <a:cxnLst/>
              <a:rect l="l" t="t" r="r" b="b"/>
              <a:pathLst>
                <a:path w="82550" h="297179">
                  <a:moveTo>
                    <a:pt x="76" y="0"/>
                  </a:moveTo>
                  <a:lnTo>
                    <a:pt x="0" y="296900"/>
                  </a:lnTo>
                  <a:lnTo>
                    <a:pt x="82156" y="148462"/>
                  </a:lnTo>
                  <a:lnTo>
                    <a:pt x="76" y="0"/>
                  </a:lnTo>
                  <a:close/>
                </a:path>
              </a:pathLst>
            </a:custGeom>
            <a:solidFill>
              <a:srgbClr val="FFFFFF"/>
            </a:solidFill>
          </p:spPr>
          <p:txBody>
            <a:bodyPr wrap="square" lIns="0" tIns="0" rIns="0" bIns="0" rtlCol="0"/>
            <a:lstStyle/>
            <a:p>
              <a:endParaRPr/>
            </a:p>
          </p:txBody>
        </p:sp>
      </p:grpSp>
      <p:sp>
        <p:nvSpPr>
          <p:cNvPr id="15" name="Text Placeholder 2">
            <a:extLst>
              <a:ext uri="{FF2B5EF4-FFF2-40B4-BE49-F238E27FC236}">
                <a16:creationId xmlns="" xmlns:a16="http://schemas.microsoft.com/office/drawing/2014/main" id="{095F0EF6-8974-4A7A-8B61-85E0EDD71905}"/>
              </a:ext>
            </a:extLst>
          </p:cNvPr>
          <p:cNvSpPr txBox="1">
            <a:spLocks/>
          </p:cNvSpPr>
          <p:nvPr/>
        </p:nvSpPr>
        <p:spPr>
          <a:xfrm>
            <a:off x="2410372" y="2087912"/>
            <a:ext cx="7086600" cy="184665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6000" kern="0" dirty="0">
                <a:solidFill>
                  <a:schemeClr val="bg1"/>
                </a:solidFill>
              </a:rPr>
              <a:t>Competency-based Education</a:t>
            </a:r>
            <a:endParaRPr lang="lt-LT" sz="6000" kern="0" dirty="0">
              <a:solidFill>
                <a:schemeClr val="bg1"/>
              </a:solidFill>
            </a:endParaRPr>
          </a:p>
        </p:txBody>
      </p:sp>
      <p:sp>
        <p:nvSpPr>
          <p:cNvPr id="16" name="Rectangle 15">
            <a:extLst>
              <a:ext uri="{FF2B5EF4-FFF2-40B4-BE49-F238E27FC236}">
                <a16:creationId xmlns="" xmlns:a16="http://schemas.microsoft.com/office/drawing/2014/main" id="{1D8D24A7-A304-47E0-A140-80A8D9923E8F}"/>
              </a:ext>
            </a:extLst>
          </p:cNvPr>
          <p:cNvSpPr/>
          <p:nvPr/>
        </p:nvSpPr>
        <p:spPr>
          <a:xfrm>
            <a:off x="2082800" y="1974850"/>
            <a:ext cx="7772400" cy="230361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lide Number Placeholder 12">
            <a:extLst>
              <a:ext uri="{FF2B5EF4-FFF2-40B4-BE49-F238E27FC236}">
                <a16:creationId xmlns="" xmlns:a16="http://schemas.microsoft.com/office/drawing/2014/main" id="{3744C7E0-C1C7-44BF-A86C-49EE55ED7A6D}"/>
              </a:ext>
            </a:extLst>
          </p:cNvPr>
          <p:cNvSpPr>
            <a:spLocks noGrp="1"/>
          </p:cNvSpPr>
          <p:nvPr>
            <p:ph type="sldNum" sz="quarter" idx="7"/>
          </p:nvPr>
        </p:nvSpPr>
        <p:spPr/>
        <p:txBody>
          <a:bodyPr/>
          <a:lstStyle/>
          <a:p>
            <a:fld id="{B6F15528-21DE-4FAA-801E-634DDDAF4B2B}" type="slidenum">
              <a:rPr lang="lt-LT" smtClean="0"/>
              <a:t>11</a:t>
            </a:fld>
            <a:endParaRPr lang="lt-LT"/>
          </a:p>
        </p:txBody>
      </p:sp>
    </p:spTree>
    <p:extLst>
      <p:ext uri="{BB962C8B-B14F-4D97-AF65-F5344CB8AC3E}">
        <p14:creationId xmlns:p14="http://schemas.microsoft.com/office/powerpoint/2010/main" val="322700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A95-E8FF-4E2A-9FB3-4EEE707CE1B7}"/>
              </a:ext>
            </a:extLst>
          </p:cNvPr>
          <p:cNvSpPr>
            <a:spLocks noGrp="1"/>
          </p:cNvSpPr>
          <p:nvPr>
            <p:ph type="title"/>
          </p:nvPr>
        </p:nvSpPr>
        <p:spPr>
          <a:xfrm>
            <a:off x="558800" y="222250"/>
            <a:ext cx="11353800" cy="861774"/>
          </a:xfrm>
        </p:spPr>
        <p:txBody>
          <a:bodyPr/>
          <a:lstStyle/>
          <a:p>
            <a:pPr algn="ctr"/>
            <a:r>
              <a:rPr lang="en-US" sz="2800" dirty="0"/>
              <a:t>ELEMENTS OF QUALITY FOR </a:t>
            </a:r>
            <a:r>
              <a:rPr lang="lt-LT" sz="2800" dirty="0"/>
              <a:t>COMPETENCY-BASED EDUCATION</a:t>
            </a:r>
            <a:r>
              <a:rPr lang="en-US" sz="2800" dirty="0"/>
              <a:t> by Competency-based Education Network</a:t>
            </a:r>
            <a:endParaRPr lang="lt-LT" sz="2800" dirty="0"/>
          </a:p>
        </p:txBody>
      </p:sp>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12</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pic>
        <p:nvPicPr>
          <p:cNvPr id="12" name="Picture 11">
            <a:extLst>
              <a:ext uri="{FF2B5EF4-FFF2-40B4-BE49-F238E27FC236}">
                <a16:creationId xmlns="" xmlns:a16="http://schemas.microsoft.com/office/drawing/2014/main" id="{AAF3DDCC-6D50-44F7-8900-4AC41BA71B11}"/>
              </a:ext>
            </a:extLst>
          </p:cNvPr>
          <p:cNvPicPr>
            <a:picLocks noChangeAspect="1"/>
          </p:cNvPicPr>
          <p:nvPr/>
        </p:nvPicPr>
        <p:blipFill>
          <a:blip r:embed="rId5"/>
          <a:stretch>
            <a:fillRect/>
          </a:stretch>
        </p:blipFill>
        <p:spPr>
          <a:xfrm>
            <a:off x="3225800" y="1136650"/>
            <a:ext cx="5372100" cy="5619750"/>
          </a:xfrm>
          <a:prstGeom prst="rect">
            <a:avLst/>
          </a:prstGeom>
        </p:spPr>
      </p:pic>
    </p:spTree>
    <p:extLst>
      <p:ext uri="{BB962C8B-B14F-4D97-AF65-F5344CB8AC3E}">
        <p14:creationId xmlns:p14="http://schemas.microsoft.com/office/powerpoint/2010/main" val="4190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A95-E8FF-4E2A-9FB3-4EEE707CE1B7}"/>
              </a:ext>
            </a:extLst>
          </p:cNvPr>
          <p:cNvSpPr>
            <a:spLocks noGrp="1"/>
          </p:cNvSpPr>
          <p:nvPr>
            <p:ph type="title"/>
          </p:nvPr>
        </p:nvSpPr>
        <p:spPr>
          <a:xfrm>
            <a:off x="558800" y="222250"/>
            <a:ext cx="11353800" cy="430887"/>
          </a:xfrm>
        </p:spPr>
        <p:txBody>
          <a:bodyPr/>
          <a:lstStyle/>
          <a:p>
            <a:pPr algn="ctr"/>
            <a:r>
              <a:rPr lang="lt-LT" sz="2800"/>
              <a:t>Economy sectors: Employment and GDP</a:t>
            </a:r>
            <a:endParaRPr lang="lt-LT" sz="2800" dirty="0"/>
          </a:p>
        </p:txBody>
      </p:sp>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a:xfrm>
            <a:off x="101600" y="6470387"/>
            <a:ext cx="304800" cy="276999"/>
          </a:xfrm>
        </p:spPr>
        <p:txBody>
          <a:bodyPr/>
          <a:lstStyle/>
          <a:p>
            <a:fld id="{B6F15528-21DE-4FAA-801E-634DDDAF4B2B}" type="slidenum">
              <a:rPr lang="lt-LT" smtClean="0"/>
              <a:t>13</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graphicFrame>
        <p:nvGraphicFramePr>
          <p:cNvPr id="10" name="Chart 9">
            <a:extLst>
              <a:ext uri="{FF2B5EF4-FFF2-40B4-BE49-F238E27FC236}">
                <a16:creationId xmlns="" xmlns:a16="http://schemas.microsoft.com/office/drawing/2014/main" id="{6F54DEAD-1DC1-4A6B-A410-8815BE2E119E}"/>
              </a:ext>
            </a:extLst>
          </p:cNvPr>
          <p:cNvGraphicFramePr>
            <a:graphicFrameLocks/>
          </p:cNvGraphicFramePr>
          <p:nvPr>
            <p:extLst>
              <p:ext uri="{D42A27DB-BD31-4B8C-83A1-F6EECF244321}">
                <p14:modId xmlns:p14="http://schemas.microsoft.com/office/powerpoint/2010/main" val="1809845020"/>
              </p:ext>
            </p:extLst>
          </p:nvPr>
        </p:nvGraphicFramePr>
        <p:xfrm>
          <a:off x="6121400" y="831850"/>
          <a:ext cx="6807200" cy="371475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2">
            <a:extLst>
              <a:ext uri="{FF2B5EF4-FFF2-40B4-BE49-F238E27FC236}">
                <a16:creationId xmlns="" xmlns:a16="http://schemas.microsoft.com/office/drawing/2014/main" id="{061EA5AB-6926-4791-92FF-3E15CBF8A9B3}"/>
              </a:ext>
            </a:extLst>
          </p:cNvPr>
          <p:cNvSpPr>
            <a:spLocks noGrp="1"/>
          </p:cNvSpPr>
          <p:nvPr>
            <p:ph type="body" idx="1"/>
          </p:nvPr>
        </p:nvSpPr>
        <p:spPr>
          <a:xfrm>
            <a:off x="7797800" y="4489450"/>
            <a:ext cx="4191000" cy="1972848"/>
          </a:xfrm>
        </p:spPr>
        <p:txBody>
          <a:bodyPr wrap="square" lIns="0" tIns="0" rIns="0" bIns="0">
            <a:spAutoFit/>
          </a:bodyPr>
          <a:lstStyle/>
          <a:p>
            <a:pPr marL="355600" marR="5080" indent="-342900">
              <a:lnSpc>
                <a:spcPct val="150000"/>
              </a:lnSpc>
              <a:spcBef>
                <a:spcPts val="185"/>
              </a:spcBef>
              <a:buBlip>
                <a:blip r:embed="rId6">
                  <a:extLst/>
                </a:blip>
              </a:buBlip>
            </a:pPr>
            <a:r>
              <a:rPr lang="en-US" sz="1700" spc="15" dirty="0">
                <a:solidFill>
                  <a:srgbClr val="174B73"/>
                </a:solidFill>
                <a:cs typeface="Tahoma"/>
              </a:rPr>
              <a:t>Inner </a:t>
            </a:r>
            <a:r>
              <a:rPr lang="lt-LT" sz="1700" spc="15" dirty="0">
                <a:solidFill>
                  <a:srgbClr val="174B73"/>
                </a:solidFill>
                <a:cs typeface="Tahoma"/>
              </a:rPr>
              <a:t>C</a:t>
            </a:r>
            <a:r>
              <a:rPr lang="en-US" sz="1700" spc="15" dirty="0" err="1">
                <a:solidFill>
                  <a:srgbClr val="174B73"/>
                </a:solidFill>
                <a:cs typeface="Tahoma"/>
              </a:rPr>
              <a:t>ircle</a:t>
            </a:r>
            <a:r>
              <a:rPr lang="en-US" sz="1700" spc="15" dirty="0">
                <a:solidFill>
                  <a:srgbClr val="174B73"/>
                </a:solidFill>
                <a:cs typeface="Tahoma"/>
              </a:rPr>
              <a:t> - Share of economic sectors in the GDP, 2016</a:t>
            </a:r>
          </a:p>
          <a:p>
            <a:pPr marL="355600" marR="5080" indent="-342900">
              <a:lnSpc>
                <a:spcPct val="150000"/>
              </a:lnSpc>
              <a:spcBef>
                <a:spcPts val="185"/>
              </a:spcBef>
              <a:buBlip>
                <a:blip r:embed="rId6">
                  <a:extLst/>
                </a:blip>
              </a:buBlip>
            </a:pPr>
            <a:r>
              <a:rPr lang="en-US" sz="1700" spc="15" dirty="0">
                <a:solidFill>
                  <a:srgbClr val="174B73"/>
                </a:solidFill>
                <a:cs typeface="Tahoma"/>
              </a:rPr>
              <a:t>Outer Circe - Distribution of employment by economic sector, 2016 </a:t>
            </a:r>
          </a:p>
          <a:p>
            <a:pPr marL="355600" marR="5080" indent="-342900">
              <a:lnSpc>
                <a:spcPct val="150000"/>
              </a:lnSpc>
              <a:spcBef>
                <a:spcPts val="185"/>
              </a:spcBef>
              <a:buBlip>
                <a:blip r:embed="rId6">
                  <a:extLst/>
                </a:blip>
              </a:buBlip>
            </a:pPr>
            <a:endParaRPr lang="en-US" sz="1700" spc="15" dirty="0">
              <a:solidFill>
                <a:srgbClr val="174B73"/>
              </a:solidFill>
              <a:cs typeface="Tahoma"/>
            </a:endParaRPr>
          </a:p>
        </p:txBody>
      </p:sp>
      <p:sp>
        <p:nvSpPr>
          <p:cNvPr id="13" name="Text Placeholder 2">
            <a:extLst>
              <a:ext uri="{FF2B5EF4-FFF2-40B4-BE49-F238E27FC236}">
                <a16:creationId xmlns="" xmlns:a16="http://schemas.microsoft.com/office/drawing/2014/main" id="{459CD1D9-5015-47E9-8349-DDA2DC7DDDA3}"/>
              </a:ext>
            </a:extLst>
          </p:cNvPr>
          <p:cNvSpPr txBox="1">
            <a:spLocks/>
          </p:cNvSpPr>
          <p:nvPr/>
        </p:nvSpPr>
        <p:spPr>
          <a:xfrm>
            <a:off x="177800" y="679450"/>
            <a:ext cx="7620000" cy="15804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5080" indent="-342900">
              <a:lnSpc>
                <a:spcPct val="150000"/>
              </a:lnSpc>
              <a:spcBef>
                <a:spcPts val="185"/>
              </a:spcBef>
              <a:buFontTx/>
              <a:buBlip>
                <a:blip r:embed="rId6">
                  <a:extLst/>
                </a:blip>
              </a:buBlip>
            </a:pPr>
            <a:r>
              <a:rPr lang="en-US" sz="1700" kern="0" spc="15" dirty="0">
                <a:solidFill>
                  <a:srgbClr val="174B73"/>
                </a:solidFill>
                <a:cs typeface="Tahoma"/>
              </a:rPr>
              <a:t>In</a:t>
            </a:r>
            <a:r>
              <a:rPr lang="lt-LT" sz="1700" kern="0" spc="15" dirty="0">
                <a:solidFill>
                  <a:srgbClr val="174B73"/>
                </a:solidFill>
                <a:cs typeface="Tahoma"/>
              </a:rPr>
              <a:t> </a:t>
            </a:r>
            <a:r>
              <a:rPr lang="lt-LT" sz="1700" kern="0" spc="15" dirty="0" err="1">
                <a:solidFill>
                  <a:srgbClr val="174B73"/>
                </a:solidFill>
                <a:cs typeface="Tahoma"/>
              </a:rPr>
              <a:t>Agriculture</a:t>
            </a:r>
            <a:r>
              <a:rPr lang="lt-LT" sz="1700" kern="0" spc="15" dirty="0">
                <a:solidFill>
                  <a:srgbClr val="174B73"/>
                </a:solidFill>
                <a:cs typeface="Tahoma"/>
              </a:rPr>
              <a:t> </a:t>
            </a:r>
            <a:r>
              <a:rPr lang="lt-LT" sz="1700" kern="0" spc="15" dirty="0" err="1">
                <a:solidFill>
                  <a:srgbClr val="174B73"/>
                </a:solidFill>
                <a:cs typeface="Tahoma"/>
              </a:rPr>
              <a:t>sector</a:t>
            </a:r>
            <a:r>
              <a:rPr lang="en-US" sz="1700" kern="0" spc="15" dirty="0">
                <a:solidFill>
                  <a:srgbClr val="174B73"/>
                </a:solidFill>
                <a:cs typeface="Tahoma"/>
              </a:rPr>
              <a:t> work 37 percent workers and generate 6 percent of GDP</a:t>
            </a:r>
          </a:p>
          <a:p>
            <a:pPr marL="355600" marR="5080" indent="-342900">
              <a:lnSpc>
                <a:spcPct val="150000"/>
              </a:lnSpc>
              <a:spcBef>
                <a:spcPts val="185"/>
              </a:spcBef>
              <a:buFontTx/>
              <a:buBlip>
                <a:blip r:embed="rId6">
                  <a:extLst/>
                </a:blip>
              </a:buBlip>
            </a:pPr>
            <a:r>
              <a:rPr lang="en-US" sz="1700" kern="0" spc="15" dirty="0">
                <a:solidFill>
                  <a:srgbClr val="174B73"/>
                </a:solidFill>
                <a:cs typeface="Tahoma"/>
              </a:rPr>
              <a:t>In Services work 49 percent workers and generate 42 percent of GDP</a:t>
            </a:r>
          </a:p>
          <a:p>
            <a:pPr marL="355600" marR="5080" indent="-342900">
              <a:lnSpc>
                <a:spcPct val="150000"/>
              </a:lnSpc>
              <a:spcBef>
                <a:spcPts val="185"/>
              </a:spcBef>
              <a:buFontTx/>
              <a:buBlip>
                <a:blip r:embed="rId6">
                  <a:extLst/>
                </a:blip>
              </a:buBlip>
            </a:pPr>
            <a:r>
              <a:rPr lang="en-US" sz="1700" kern="0" spc="15" dirty="0">
                <a:solidFill>
                  <a:srgbClr val="174B73"/>
                </a:solidFill>
                <a:cs typeface="Tahoma"/>
              </a:rPr>
              <a:t>In industry work only 14 percent of workers and this sector generates 52 percent of GDP</a:t>
            </a:r>
          </a:p>
        </p:txBody>
      </p:sp>
      <p:sp>
        <p:nvSpPr>
          <p:cNvPr id="14" name="Text Placeholder 2">
            <a:extLst>
              <a:ext uri="{FF2B5EF4-FFF2-40B4-BE49-F238E27FC236}">
                <a16:creationId xmlns="" xmlns:a16="http://schemas.microsoft.com/office/drawing/2014/main" id="{1FC6DCDA-4863-414A-9920-186E93FA3599}"/>
              </a:ext>
            </a:extLst>
          </p:cNvPr>
          <p:cNvSpPr txBox="1">
            <a:spLocks/>
          </p:cNvSpPr>
          <p:nvPr/>
        </p:nvSpPr>
        <p:spPr>
          <a:xfrm>
            <a:off x="254000" y="2736850"/>
            <a:ext cx="7620000" cy="361945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marR="5080" indent="-342900">
              <a:lnSpc>
                <a:spcPct val="150000"/>
              </a:lnSpc>
              <a:spcBef>
                <a:spcPts val="185"/>
              </a:spcBef>
              <a:buFontTx/>
              <a:buBlip>
                <a:blip r:embed="rId6">
                  <a:extLst/>
                </a:blip>
              </a:buBlip>
            </a:pPr>
            <a:r>
              <a:rPr lang="en-US" sz="1700" i="1" kern="0" spc="15" dirty="0">
                <a:solidFill>
                  <a:srgbClr val="174B73"/>
                </a:solidFill>
                <a:cs typeface="Tahoma"/>
              </a:rPr>
              <a:t>Manufacture of tobacco products </a:t>
            </a:r>
            <a:r>
              <a:rPr lang="en-US" sz="1700" kern="0" spc="15" dirty="0">
                <a:solidFill>
                  <a:srgbClr val="174B73"/>
                </a:solidFill>
                <a:cs typeface="Tahoma"/>
              </a:rPr>
              <a:t>2010: 0,6% pop – 0,08% GDP, 2016: </a:t>
            </a:r>
            <a:r>
              <a:rPr lang="en-US" sz="1700" kern="0" spc="15" dirty="0">
                <a:solidFill>
                  <a:srgbClr val="FF0000"/>
                </a:solidFill>
                <a:cs typeface="Tahoma"/>
              </a:rPr>
              <a:t>0,3% </a:t>
            </a:r>
            <a:r>
              <a:rPr lang="en-US" sz="1700" kern="0" spc="15" dirty="0">
                <a:solidFill>
                  <a:srgbClr val="174B73"/>
                </a:solidFill>
                <a:cs typeface="Tahoma"/>
              </a:rPr>
              <a:t>pop – </a:t>
            </a:r>
            <a:r>
              <a:rPr lang="en-US" sz="1700" kern="0" spc="15" dirty="0">
                <a:solidFill>
                  <a:srgbClr val="00B050"/>
                </a:solidFill>
                <a:cs typeface="Tahoma"/>
              </a:rPr>
              <a:t>0,14% </a:t>
            </a:r>
            <a:r>
              <a:rPr lang="en-US" sz="1700" kern="0" spc="15" dirty="0">
                <a:solidFill>
                  <a:srgbClr val="174B73"/>
                </a:solidFill>
                <a:cs typeface="Tahoma"/>
              </a:rPr>
              <a:t>GDP</a:t>
            </a:r>
          </a:p>
          <a:p>
            <a:pPr marL="355600" marR="5080" indent="-342900">
              <a:lnSpc>
                <a:spcPct val="150000"/>
              </a:lnSpc>
              <a:spcBef>
                <a:spcPts val="185"/>
              </a:spcBef>
              <a:buFontTx/>
              <a:buBlip>
                <a:blip r:embed="rId6">
                  <a:extLst/>
                </a:blip>
              </a:buBlip>
            </a:pPr>
            <a:r>
              <a:rPr lang="en-US" sz="1700" i="1" kern="0" spc="15" dirty="0">
                <a:solidFill>
                  <a:srgbClr val="174B73"/>
                </a:solidFill>
                <a:cs typeface="Tahoma"/>
              </a:rPr>
              <a:t>Metallurgy industry </a:t>
            </a:r>
            <a:r>
              <a:rPr lang="en-US" sz="1700" kern="0" spc="15" dirty="0">
                <a:solidFill>
                  <a:srgbClr val="174B73"/>
                </a:solidFill>
                <a:cs typeface="Tahoma"/>
              </a:rPr>
              <a:t>2010: 8,3% pop – 0,5% GDP, 2016: </a:t>
            </a:r>
            <a:r>
              <a:rPr lang="en-US" sz="1700" kern="0" spc="15" dirty="0">
                <a:solidFill>
                  <a:srgbClr val="FF0000"/>
                </a:solidFill>
                <a:cs typeface="Tahoma"/>
              </a:rPr>
              <a:t>3,9% </a:t>
            </a:r>
            <a:r>
              <a:rPr lang="en-US" sz="1700" kern="0" spc="15" dirty="0">
                <a:solidFill>
                  <a:srgbClr val="174B73"/>
                </a:solidFill>
                <a:cs typeface="Tahoma"/>
              </a:rPr>
              <a:t>pop –</a:t>
            </a:r>
            <a:r>
              <a:rPr lang="en-US" sz="1700" kern="0" spc="15" dirty="0">
                <a:solidFill>
                  <a:srgbClr val="00B050"/>
                </a:solidFill>
                <a:cs typeface="Tahoma"/>
              </a:rPr>
              <a:t> 1% </a:t>
            </a:r>
            <a:r>
              <a:rPr lang="en-US" sz="1700" kern="0" spc="15" dirty="0">
                <a:solidFill>
                  <a:srgbClr val="174B73"/>
                </a:solidFill>
                <a:cs typeface="Tahoma"/>
              </a:rPr>
              <a:t>GDP</a:t>
            </a:r>
          </a:p>
          <a:p>
            <a:pPr marL="355600" marR="5080" indent="-342900">
              <a:lnSpc>
                <a:spcPct val="150000"/>
              </a:lnSpc>
              <a:spcBef>
                <a:spcPts val="185"/>
              </a:spcBef>
              <a:buBlip>
                <a:blip r:embed="rId6">
                  <a:extLst/>
                </a:blip>
              </a:buBlip>
            </a:pPr>
            <a:r>
              <a:rPr lang="en-US" sz="1700" i="1" kern="0" spc="15" dirty="0">
                <a:solidFill>
                  <a:srgbClr val="174B73"/>
                </a:solidFill>
                <a:cs typeface="Tahoma"/>
              </a:rPr>
              <a:t>Manufacture of food products </a:t>
            </a:r>
            <a:r>
              <a:rPr lang="en-US" sz="1700" kern="0" spc="15" dirty="0">
                <a:solidFill>
                  <a:srgbClr val="174B73"/>
                </a:solidFill>
                <a:cs typeface="Tahoma"/>
              </a:rPr>
              <a:t>2010: 15,1% pop – 1,5% GDP, 2016: </a:t>
            </a:r>
            <a:r>
              <a:rPr lang="en-US" sz="1700" kern="0" spc="15" dirty="0">
                <a:solidFill>
                  <a:srgbClr val="00B050"/>
                </a:solidFill>
                <a:cs typeface="Tahoma"/>
              </a:rPr>
              <a:t>18,8% </a:t>
            </a:r>
            <a:r>
              <a:rPr lang="en-US" sz="1700" kern="0" spc="15" dirty="0">
                <a:solidFill>
                  <a:srgbClr val="174B73"/>
                </a:solidFill>
                <a:cs typeface="Tahoma"/>
              </a:rPr>
              <a:t>pop – </a:t>
            </a:r>
            <a:r>
              <a:rPr lang="en-US" sz="1700" kern="0" spc="15" dirty="0">
                <a:solidFill>
                  <a:srgbClr val="00B050"/>
                </a:solidFill>
                <a:cs typeface="Tahoma"/>
              </a:rPr>
              <a:t>4,3% </a:t>
            </a:r>
            <a:r>
              <a:rPr lang="en-US" sz="1700" kern="0" spc="15" dirty="0">
                <a:solidFill>
                  <a:srgbClr val="174B73"/>
                </a:solidFill>
                <a:cs typeface="Tahoma"/>
              </a:rPr>
              <a:t>GDP</a:t>
            </a:r>
          </a:p>
          <a:p>
            <a:pPr marL="355600" marR="5080" indent="-342900">
              <a:lnSpc>
                <a:spcPct val="150000"/>
              </a:lnSpc>
              <a:spcBef>
                <a:spcPts val="185"/>
              </a:spcBef>
              <a:buBlip>
                <a:blip r:embed="rId6">
                  <a:extLst/>
                </a:blip>
              </a:buBlip>
            </a:pPr>
            <a:r>
              <a:rPr lang="en-US" sz="1700" i="1" kern="0" spc="15" dirty="0">
                <a:solidFill>
                  <a:srgbClr val="174B73"/>
                </a:solidFill>
                <a:cs typeface="Tahoma"/>
              </a:rPr>
              <a:t>Manufacture of rubber and plastics products </a:t>
            </a:r>
            <a:r>
              <a:rPr lang="en-US" sz="1700" kern="0" spc="15" dirty="0">
                <a:solidFill>
                  <a:srgbClr val="174B73"/>
                </a:solidFill>
                <a:cs typeface="Tahoma"/>
              </a:rPr>
              <a:t>2010: 4% pop – 0,2% GDP, 2016: </a:t>
            </a:r>
            <a:r>
              <a:rPr lang="en-US" sz="1700" kern="0" spc="15" dirty="0">
                <a:solidFill>
                  <a:srgbClr val="00B050"/>
                </a:solidFill>
                <a:cs typeface="Tahoma"/>
              </a:rPr>
              <a:t>5,5% </a:t>
            </a:r>
            <a:r>
              <a:rPr lang="en-US" sz="1700" kern="0" spc="15" dirty="0">
                <a:solidFill>
                  <a:srgbClr val="174B73"/>
                </a:solidFill>
                <a:cs typeface="Tahoma"/>
              </a:rPr>
              <a:t>pop – </a:t>
            </a:r>
            <a:r>
              <a:rPr lang="en-US" sz="1700" kern="0" spc="15" dirty="0">
                <a:solidFill>
                  <a:srgbClr val="00B050"/>
                </a:solidFill>
                <a:cs typeface="Tahoma"/>
              </a:rPr>
              <a:t>0,6% </a:t>
            </a:r>
            <a:r>
              <a:rPr lang="en-US" sz="1700" kern="0" spc="15" dirty="0">
                <a:solidFill>
                  <a:srgbClr val="174B73"/>
                </a:solidFill>
                <a:cs typeface="Tahoma"/>
              </a:rPr>
              <a:t>GDP</a:t>
            </a:r>
          </a:p>
          <a:p>
            <a:pPr marL="355600" marR="5080" indent="-342900">
              <a:lnSpc>
                <a:spcPct val="150000"/>
              </a:lnSpc>
              <a:spcBef>
                <a:spcPts val="185"/>
              </a:spcBef>
              <a:buBlip>
                <a:blip r:embed="rId6">
                  <a:extLst/>
                </a:blip>
              </a:buBlip>
            </a:pPr>
            <a:endParaRPr lang="en-US" sz="1700" i="1" kern="0" spc="15" dirty="0">
              <a:solidFill>
                <a:srgbClr val="174B73"/>
              </a:solidFill>
              <a:cs typeface="Tahoma"/>
            </a:endParaRPr>
          </a:p>
          <a:p>
            <a:pPr marL="355600" marR="5080" indent="-342900">
              <a:lnSpc>
                <a:spcPct val="150000"/>
              </a:lnSpc>
              <a:spcBef>
                <a:spcPts val="185"/>
              </a:spcBef>
              <a:buFontTx/>
              <a:buBlip>
                <a:blip r:embed="rId6">
                  <a:extLst/>
                </a:blip>
              </a:buBlip>
            </a:pPr>
            <a:endParaRPr lang="en-US" sz="1700" i="1" kern="0" spc="15" dirty="0">
              <a:solidFill>
                <a:srgbClr val="174B73"/>
              </a:solidFill>
              <a:cs typeface="Tahoma"/>
            </a:endParaRPr>
          </a:p>
        </p:txBody>
      </p:sp>
    </p:spTree>
    <p:extLst>
      <p:ext uri="{BB962C8B-B14F-4D97-AF65-F5344CB8AC3E}">
        <p14:creationId xmlns:p14="http://schemas.microsoft.com/office/powerpoint/2010/main" val="315462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A95-E8FF-4E2A-9FB3-4EEE707CE1B7}"/>
              </a:ext>
            </a:extLst>
          </p:cNvPr>
          <p:cNvSpPr>
            <a:spLocks noGrp="1"/>
          </p:cNvSpPr>
          <p:nvPr>
            <p:ph type="title"/>
          </p:nvPr>
        </p:nvSpPr>
        <p:spPr>
          <a:xfrm>
            <a:off x="558800" y="222250"/>
            <a:ext cx="11353800" cy="830997"/>
          </a:xfrm>
        </p:spPr>
        <p:txBody>
          <a:bodyPr/>
          <a:lstStyle/>
          <a:p>
            <a:pPr algn="ctr"/>
            <a:r>
              <a:rPr lang="en-US" sz="2800" dirty="0"/>
              <a:t>Selection of </a:t>
            </a:r>
            <a:r>
              <a:rPr lang="en-US" dirty="0"/>
              <a:t>priority sectors for the development of competence-based education standards</a:t>
            </a:r>
            <a:endParaRPr lang="lt-LT" sz="2800" dirty="0"/>
          </a:p>
        </p:txBody>
      </p:sp>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14</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graphicFrame>
        <p:nvGraphicFramePr>
          <p:cNvPr id="11" name="Diagram 10">
            <a:extLst>
              <a:ext uri="{FF2B5EF4-FFF2-40B4-BE49-F238E27FC236}">
                <a16:creationId xmlns="" xmlns:a16="http://schemas.microsoft.com/office/drawing/2014/main" id="{1187EF80-1D55-4BDF-B8EC-0030C6E8EF99}"/>
              </a:ext>
            </a:extLst>
          </p:cNvPr>
          <p:cNvGraphicFramePr/>
          <p:nvPr>
            <p:extLst>
              <p:ext uri="{D42A27DB-BD31-4B8C-83A1-F6EECF244321}">
                <p14:modId xmlns:p14="http://schemas.microsoft.com/office/powerpoint/2010/main" val="382950263"/>
              </p:ext>
            </p:extLst>
          </p:nvPr>
        </p:nvGraphicFramePr>
        <p:xfrm>
          <a:off x="2006600" y="1060450"/>
          <a:ext cx="8161867" cy="54412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004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C231411-65B4-44E5-A9D2-89DA43300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2794"/>
            <a:ext cx="12240768" cy="6839712"/>
          </a:xfrm>
          <a:prstGeom prst="rect">
            <a:avLst/>
          </a:prstGeom>
        </p:spPr>
      </p:pic>
    </p:spTree>
    <p:extLst>
      <p:ext uri="{BB962C8B-B14F-4D97-AF65-F5344CB8AC3E}">
        <p14:creationId xmlns:p14="http://schemas.microsoft.com/office/powerpoint/2010/main" val="280098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E6A96CA-8F0F-4382-9F4A-8BAE0AA1EC44}"/>
              </a:ext>
            </a:extLst>
          </p:cNvPr>
          <p:cNvSpPr>
            <a:spLocks noGrp="1"/>
          </p:cNvSpPr>
          <p:nvPr>
            <p:ph type="sldNum" sz="quarter" idx="7"/>
          </p:nvPr>
        </p:nvSpPr>
        <p:spPr/>
        <p:txBody>
          <a:bodyPr/>
          <a:lstStyle/>
          <a:p>
            <a:fld id="{B6F15528-21DE-4FAA-801E-634DDDAF4B2B}" type="slidenum">
              <a:rPr lang="lt-LT" smtClean="0"/>
              <a:t>2</a:t>
            </a:fld>
            <a:endParaRPr lang="lt-LT"/>
          </a:p>
        </p:txBody>
      </p:sp>
      <p:grpSp>
        <p:nvGrpSpPr>
          <p:cNvPr id="7" name="Group 6">
            <a:extLst>
              <a:ext uri="{FF2B5EF4-FFF2-40B4-BE49-F238E27FC236}">
                <a16:creationId xmlns="" xmlns:a16="http://schemas.microsoft.com/office/drawing/2014/main" id="{E74C3FBC-845D-4EA2-8791-13AF889F84C0}"/>
              </a:ext>
            </a:extLst>
          </p:cNvPr>
          <p:cNvGrpSpPr/>
          <p:nvPr/>
        </p:nvGrpSpPr>
        <p:grpSpPr>
          <a:xfrm>
            <a:off x="10526521" y="6305348"/>
            <a:ext cx="1469580" cy="302000"/>
            <a:chOff x="10526521" y="6305348"/>
            <a:chExt cx="1469580" cy="302000"/>
          </a:xfrm>
        </p:grpSpPr>
        <p:sp>
          <p:nvSpPr>
            <p:cNvPr id="8" name="object 4">
              <a:extLst>
                <a:ext uri="{FF2B5EF4-FFF2-40B4-BE49-F238E27FC236}">
                  <a16:creationId xmlns="" xmlns:a16="http://schemas.microsoft.com/office/drawing/2014/main" id="{2C5775D8-921D-4F75-81D3-3DE746A030B7}"/>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a:p>
          </p:txBody>
        </p:sp>
        <p:sp>
          <p:nvSpPr>
            <p:cNvPr id="9" name="object 5">
              <a:extLst>
                <a:ext uri="{FF2B5EF4-FFF2-40B4-BE49-F238E27FC236}">
                  <a16:creationId xmlns="" xmlns:a16="http://schemas.microsoft.com/office/drawing/2014/main" id="{690B542B-0C82-4F17-AA91-CDAF9D5DE68F}"/>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10" name="object 6">
              <a:extLst>
                <a:ext uri="{FF2B5EF4-FFF2-40B4-BE49-F238E27FC236}">
                  <a16:creationId xmlns="" xmlns:a16="http://schemas.microsoft.com/office/drawing/2014/main" id="{203EE0C3-31AE-4542-A365-B324A82BE3E7}"/>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2" name="TextBox 1">
            <a:extLst>
              <a:ext uri="{FF2B5EF4-FFF2-40B4-BE49-F238E27FC236}">
                <a16:creationId xmlns="" xmlns:a16="http://schemas.microsoft.com/office/drawing/2014/main" id="{2A4E9F72-28F5-428C-9CB0-CF7415A60262}"/>
              </a:ext>
            </a:extLst>
          </p:cNvPr>
          <p:cNvSpPr txBox="1"/>
          <p:nvPr/>
        </p:nvSpPr>
        <p:spPr>
          <a:xfrm>
            <a:off x="558800" y="755650"/>
            <a:ext cx="10668000" cy="4154984"/>
          </a:xfrm>
          <a:prstGeom prst="rect">
            <a:avLst/>
          </a:prstGeom>
          <a:noFill/>
        </p:spPr>
        <p:txBody>
          <a:bodyPr wrap="square" rtlCol="0">
            <a:spAutoFit/>
          </a:bodyPr>
          <a:lstStyle/>
          <a:p>
            <a:pPr marL="12700" marR="5080" algn="ctr">
              <a:spcAft>
                <a:spcPts val="600"/>
              </a:spcAft>
            </a:pPr>
            <a:r>
              <a:rPr lang="lt-LT" sz="2800" b="1" spc="15" dirty="0">
                <a:solidFill>
                  <a:srgbClr val="174B73"/>
                </a:solidFill>
                <a:cs typeface="Tahoma"/>
              </a:rPr>
              <a:t>PRESENTATION OUTLINE</a:t>
            </a:r>
          </a:p>
          <a:p>
            <a:pPr marL="12700" marR="5080" algn="ctr">
              <a:spcAft>
                <a:spcPts val="600"/>
              </a:spcAft>
            </a:pPr>
            <a:endParaRPr lang="lt-LT" sz="2800" b="1" spc="15" dirty="0">
              <a:solidFill>
                <a:srgbClr val="174B73"/>
              </a:solidFill>
              <a:cs typeface="Tahoma"/>
            </a:endParaRPr>
          </a:p>
          <a:p>
            <a:pPr marL="355600" marR="5080" indent="-342900">
              <a:spcAft>
                <a:spcPts val="600"/>
              </a:spcAft>
              <a:buBlip>
                <a:blip r:embed="rId5"/>
              </a:buBlip>
            </a:pPr>
            <a:r>
              <a:rPr lang="en-US" sz="2400" spc="15" dirty="0">
                <a:solidFill>
                  <a:srgbClr val="174B73"/>
                </a:solidFill>
                <a:cs typeface="Tahoma"/>
              </a:rPr>
              <a:t>Smart specialization</a:t>
            </a:r>
          </a:p>
          <a:p>
            <a:pPr marL="812800" marR="5080" lvl="1" indent="-342900">
              <a:spcAft>
                <a:spcPts val="600"/>
              </a:spcAft>
              <a:buBlip>
                <a:blip r:embed="rId5"/>
              </a:buBlip>
            </a:pPr>
            <a:r>
              <a:rPr lang="en-US" sz="2400" spc="15" dirty="0">
                <a:solidFill>
                  <a:srgbClr val="174B73"/>
                </a:solidFill>
                <a:cs typeface="Tahoma"/>
              </a:rPr>
              <a:t>What is Smart </a:t>
            </a:r>
            <a:r>
              <a:rPr lang="en-US" sz="2400" spc="15" dirty="0" err="1">
                <a:solidFill>
                  <a:srgbClr val="174B73"/>
                </a:solidFill>
                <a:cs typeface="Tahoma"/>
              </a:rPr>
              <a:t>specialisation</a:t>
            </a:r>
            <a:r>
              <a:rPr lang="en-US" sz="2400" spc="15" dirty="0">
                <a:solidFill>
                  <a:srgbClr val="174B73"/>
                </a:solidFill>
                <a:cs typeface="Tahoma"/>
              </a:rPr>
              <a:t>?</a:t>
            </a:r>
          </a:p>
          <a:p>
            <a:pPr marL="812800" marR="5080" lvl="1" indent="-342900">
              <a:spcAft>
                <a:spcPts val="600"/>
              </a:spcAft>
              <a:buBlip>
                <a:blip r:embed="rId5"/>
              </a:buBlip>
            </a:pPr>
            <a:r>
              <a:rPr lang="en-US" sz="2400" spc="15" dirty="0">
                <a:solidFill>
                  <a:srgbClr val="174B73"/>
                </a:solidFill>
                <a:cs typeface="Tahoma"/>
              </a:rPr>
              <a:t>The process: From analysis to implementation </a:t>
            </a:r>
          </a:p>
          <a:p>
            <a:pPr marL="812800" marR="5080" lvl="1" indent="-342900">
              <a:spcAft>
                <a:spcPts val="600"/>
              </a:spcAft>
              <a:buBlip>
                <a:blip r:embed="rId5"/>
              </a:buBlip>
            </a:pPr>
            <a:r>
              <a:rPr lang="en-US" sz="2400" spc="15" dirty="0">
                <a:solidFill>
                  <a:srgbClr val="174B73"/>
                </a:solidFill>
                <a:cs typeface="Tahoma"/>
              </a:rPr>
              <a:t>Priorities in Lithuania</a:t>
            </a:r>
          </a:p>
          <a:p>
            <a:pPr marL="355600" marR="5080" indent="-342900">
              <a:spcAft>
                <a:spcPts val="600"/>
              </a:spcAft>
              <a:buBlip>
                <a:blip r:embed="rId5"/>
              </a:buBlip>
            </a:pPr>
            <a:r>
              <a:rPr lang="en-US" sz="2400" spc="15" dirty="0">
                <a:solidFill>
                  <a:srgbClr val="174B73"/>
                </a:solidFill>
                <a:cs typeface="Tahoma"/>
              </a:rPr>
              <a:t>Azerbaijan strategic road map</a:t>
            </a:r>
            <a:endParaRPr lang="lt-LT" sz="2400" spc="15" dirty="0">
              <a:solidFill>
                <a:srgbClr val="174B73"/>
              </a:solidFill>
              <a:cs typeface="Tahoma"/>
            </a:endParaRPr>
          </a:p>
          <a:p>
            <a:pPr marL="355600" marR="5080" indent="-342900">
              <a:spcAft>
                <a:spcPts val="600"/>
              </a:spcAft>
              <a:buBlip>
                <a:blip r:embed="rId5"/>
              </a:buBlip>
            </a:pPr>
            <a:r>
              <a:rPr lang="lt-LT" sz="2400" spc="15" dirty="0" err="1">
                <a:solidFill>
                  <a:srgbClr val="174B73"/>
                </a:solidFill>
                <a:cs typeface="Tahoma"/>
              </a:rPr>
              <a:t>Competency-based</a:t>
            </a:r>
            <a:r>
              <a:rPr lang="lt-LT" sz="2400" spc="15" dirty="0">
                <a:solidFill>
                  <a:srgbClr val="174B73"/>
                </a:solidFill>
                <a:cs typeface="Tahoma"/>
              </a:rPr>
              <a:t> </a:t>
            </a:r>
            <a:r>
              <a:rPr lang="lt-LT" sz="2400" spc="15" dirty="0" err="1">
                <a:solidFill>
                  <a:srgbClr val="174B73"/>
                </a:solidFill>
                <a:cs typeface="Tahoma"/>
              </a:rPr>
              <a:t>Education</a:t>
            </a:r>
            <a:endParaRPr lang="en-US" sz="2400" spc="15" dirty="0">
              <a:solidFill>
                <a:srgbClr val="174B73"/>
              </a:solidFill>
              <a:cs typeface="Tahoma"/>
            </a:endParaRPr>
          </a:p>
          <a:p>
            <a:pPr marL="355600" marR="5080" indent="-342900">
              <a:spcAft>
                <a:spcPts val="600"/>
              </a:spcAft>
              <a:buBlip>
                <a:blip r:embed="rId5"/>
              </a:buBlip>
            </a:pPr>
            <a:endParaRPr lang="lt-LT" sz="2400" spc="15" dirty="0">
              <a:solidFill>
                <a:srgbClr val="174B73"/>
              </a:solidFill>
              <a:cs typeface="Tahoma"/>
            </a:endParaRPr>
          </a:p>
        </p:txBody>
      </p:sp>
    </p:spTree>
    <p:extLst>
      <p:ext uri="{BB962C8B-B14F-4D97-AF65-F5344CB8AC3E}">
        <p14:creationId xmlns:p14="http://schemas.microsoft.com/office/powerpoint/2010/main" val="90643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35" y="0"/>
            <a:ext cx="12240260" cy="6840220"/>
          </a:xfrm>
          <a:custGeom>
            <a:avLst/>
            <a:gdLst/>
            <a:ahLst/>
            <a:cxnLst/>
            <a:rect l="l" t="t" r="r" b="b"/>
            <a:pathLst>
              <a:path w="12240260" h="6840220">
                <a:moveTo>
                  <a:pt x="0" y="6839966"/>
                </a:moveTo>
                <a:lnTo>
                  <a:pt x="12240006" y="6839966"/>
                </a:lnTo>
                <a:lnTo>
                  <a:pt x="12240006" y="0"/>
                </a:lnTo>
                <a:lnTo>
                  <a:pt x="0" y="0"/>
                </a:lnTo>
                <a:lnTo>
                  <a:pt x="0" y="6839966"/>
                </a:lnTo>
                <a:close/>
              </a:path>
            </a:pathLst>
          </a:custGeom>
          <a:solidFill>
            <a:srgbClr val="174B73"/>
          </a:solidFill>
        </p:spPr>
        <p:txBody>
          <a:bodyPr wrap="square" lIns="0" tIns="0" rIns="0" bIns="0" rtlCol="0"/>
          <a:lstStyle/>
          <a:p>
            <a:endParaRPr/>
          </a:p>
        </p:txBody>
      </p:sp>
      <p:grpSp>
        <p:nvGrpSpPr>
          <p:cNvPr id="10" name="Group 9">
            <a:extLst>
              <a:ext uri="{FF2B5EF4-FFF2-40B4-BE49-F238E27FC236}">
                <a16:creationId xmlns="" xmlns:a16="http://schemas.microsoft.com/office/drawing/2014/main" id="{7197C726-60A6-4E56-9CF7-128F95E69151}"/>
              </a:ext>
            </a:extLst>
          </p:cNvPr>
          <p:cNvGrpSpPr/>
          <p:nvPr/>
        </p:nvGrpSpPr>
        <p:grpSpPr>
          <a:xfrm>
            <a:off x="10597063" y="6318250"/>
            <a:ext cx="1469593" cy="301993"/>
            <a:chOff x="5372506" y="5198770"/>
            <a:chExt cx="1469593" cy="301993"/>
          </a:xfrm>
        </p:grpSpPr>
        <p:sp>
          <p:nvSpPr>
            <p:cNvPr id="5" name="object 5"/>
            <p:cNvSpPr/>
            <p:nvPr/>
          </p:nvSpPr>
          <p:spPr>
            <a:xfrm>
              <a:off x="5372506" y="5199884"/>
              <a:ext cx="1144955" cy="3007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89903" y="5198770"/>
              <a:ext cx="252196" cy="30199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85470" y="5201170"/>
              <a:ext cx="82550" cy="297180"/>
            </a:xfrm>
            <a:custGeom>
              <a:avLst/>
              <a:gdLst/>
              <a:ahLst/>
              <a:cxnLst/>
              <a:rect l="l" t="t" r="r" b="b"/>
              <a:pathLst>
                <a:path w="82550" h="297179">
                  <a:moveTo>
                    <a:pt x="76" y="0"/>
                  </a:moveTo>
                  <a:lnTo>
                    <a:pt x="0" y="296900"/>
                  </a:lnTo>
                  <a:lnTo>
                    <a:pt x="82156" y="148462"/>
                  </a:lnTo>
                  <a:lnTo>
                    <a:pt x="76" y="0"/>
                  </a:lnTo>
                  <a:close/>
                </a:path>
              </a:pathLst>
            </a:custGeom>
            <a:solidFill>
              <a:srgbClr val="FFFFFF"/>
            </a:solidFill>
          </p:spPr>
          <p:txBody>
            <a:bodyPr wrap="square" lIns="0" tIns="0" rIns="0" bIns="0" rtlCol="0"/>
            <a:lstStyle/>
            <a:p>
              <a:endParaRPr/>
            </a:p>
          </p:txBody>
        </p:sp>
      </p:grpSp>
      <p:sp>
        <p:nvSpPr>
          <p:cNvPr id="15" name="Text Placeholder 2">
            <a:extLst>
              <a:ext uri="{FF2B5EF4-FFF2-40B4-BE49-F238E27FC236}">
                <a16:creationId xmlns="" xmlns:a16="http://schemas.microsoft.com/office/drawing/2014/main" id="{095F0EF6-8974-4A7A-8B61-85E0EDD71905}"/>
              </a:ext>
            </a:extLst>
          </p:cNvPr>
          <p:cNvSpPr txBox="1">
            <a:spLocks/>
          </p:cNvSpPr>
          <p:nvPr/>
        </p:nvSpPr>
        <p:spPr>
          <a:xfrm>
            <a:off x="2425700" y="2404447"/>
            <a:ext cx="7086600" cy="101566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6600" kern="0" dirty="0">
                <a:solidFill>
                  <a:schemeClr val="bg1"/>
                </a:solidFill>
              </a:rPr>
              <a:t>Smart </a:t>
            </a:r>
            <a:r>
              <a:rPr lang="en-US" sz="6600" kern="0" dirty="0" err="1">
                <a:solidFill>
                  <a:schemeClr val="bg1"/>
                </a:solidFill>
              </a:rPr>
              <a:t>Specialisation</a:t>
            </a:r>
            <a:endParaRPr lang="lt-LT" sz="6600" kern="0" dirty="0">
              <a:solidFill>
                <a:schemeClr val="bg1"/>
              </a:solidFill>
            </a:endParaRPr>
          </a:p>
        </p:txBody>
      </p:sp>
      <p:sp>
        <p:nvSpPr>
          <p:cNvPr id="16" name="Rectangle 15">
            <a:extLst>
              <a:ext uri="{FF2B5EF4-FFF2-40B4-BE49-F238E27FC236}">
                <a16:creationId xmlns="" xmlns:a16="http://schemas.microsoft.com/office/drawing/2014/main" id="{1D8D24A7-A304-47E0-A140-80A8D9923E8F}"/>
              </a:ext>
            </a:extLst>
          </p:cNvPr>
          <p:cNvSpPr/>
          <p:nvPr/>
        </p:nvSpPr>
        <p:spPr>
          <a:xfrm>
            <a:off x="2082800" y="1974850"/>
            <a:ext cx="7772400" cy="230361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lide Number Placeholder 12">
            <a:extLst>
              <a:ext uri="{FF2B5EF4-FFF2-40B4-BE49-F238E27FC236}">
                <a16:creationId xmlns="" xmlns:a16="http://schemas.microsoft.com/office/drawing/2014/main" id="{3744C7E0-C1C7-44BF-A86C-49EE55ED7A6D}"/>
              </a:ext>
            </a:extLst>
          </p:cNvPr>
          <p:cNvSpPr>
            <a:spLocks noGrp="1"/>
          </p:cNvSpPr>
          <p:nvPr>
            <p:ph type="sldNum" sz="quarter" idx="7"/>
          </p:nvPr>
        </p:nvSpPr>
        <p:spPr/>
        <p:txBody>
          <a:bodyPr/>
          <a:lstStyle/>
          <a:p>
            <a:fld id="{B6F15528-21DE-4FAA-801E-634DDDAF4B2B}" type="slidenum">
              <a:rPr lang="lt-LT" smtClean="0"/>
              <a:t>3</a:t>
            </a:fld>
            <a:endParaRPr lang="lt-LT"/>
          </a:p>
        </p:txBody>
      </p:sp>
    </p:spTree>
    <p:extLst>
      <p:ext uri="{BB962C8B-B14F-4D97-AF65-F5344CB8AC3E}">
        <p14:creationId xmlns:p14="http://schemas.microsoft.com/office/powerpoint/2010/main" val="368324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4</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2" name="Title 11">
            <a:extLst>
              <a:ext uri="{FF2B5EF4-FFF2-40B4-BE49-F238E27FC236}">
                <a16:creationId xmlns="" xmlns:a16="http://schemas.microsoft.com/office/drawing/2014/main" id="{6F9C49CB-3CB3-47C7-9B1A-7CA94F4AC886}"/>
              </a:ext>
            </a:extLst>
          </p:cNvPr>
          <p:cNvSpPr>
            <a:spLocks noGrp="1"/>
          </p:cNvSpPr>
          <p:nvPr>
            <p:ph type="title"/>
          </p:nvPr>
        </p:nvSpPr>
        <p:spPr>
          <a:xfrm>
            <a:off x="3073399" y="352933"/>
            <a:ext cx="5062093" cy="800219"/>
          </a:xfrm>
        </p:spPr>
        <p:txBody>
          <a:bodyPr/>
          <a:lstStyle/>
          <a:p>
            <a:r>
              <a:rPr lang="en-US" dirty="0"/>
              <a:t>What is Smart specialization?</a:t>
            </a:r>
            <a:endParaRPr lang="lt-LT" dirty="0"/>
          </a:p>
        </p:txBody>
      </p:sp>
      <p:pic>
        <p:nvPicPr>
          <p:cNvPr id="13" name="Picture 12">
            <a:extLst>
              <a:ext uri="{FF2B5EF4-FFF2-40B4-BE49-F238E27FC236}">
                <a16:creationId xmlns="" xmlns:a16="http://schemas.microsoft.com/office/drawing/2014/main" id="{F4FEF776-C33D-4FD4-89A3-DA11D584AA81}"/>
              </a:ext>
            </a:extLst>
          </p:cNvPr>
          <p:cNvPicPr/>
          <p:nvPr/>
        </p:nvPicPr>
        <p:blipFill>
          <a:blip r:embed="rId5"/>
          <a:stretch>
            <a:fillRect/>
          </a:stretch>
        </p:blipFill>
        <p:spPr>
          <a:xfrm>
            <a:off x="694030" y="763478"/>
            <a:ext cx="8551569" cy="6089649"/>
          </a:xfrm>
          <a:prstGeom prst="rect">
            <a:avLst/>
          </a:prstGeom>
        </p:spPr>
      </p:pic>
      <p:pic>
        <p:nvPicPr>
          <p:cNvPr id="14" name="Picture 13">
            <a:extLst>
              <a:ext uri="{FF2B5EF4-FFF2-40B4-BE49-F238E27FC236}">
                <a16:creationId xmlns="" xmlns:a16="http://schemas.microsoft.com/office/drawing/2014/main" id="{DE359068-9877-42E3-9FB6-5CA645CDA7DE}"/>
              </a:ext>
            </a:extLst>
          </p:cNvPr>
          <p:cNvPicPr>
            <a:picLocks noChangeAspect="1"/>
          </p:cNvPicPr>
          <p:nvPr/>
        </p:nvPicPr>
        <p:blipFill>
          <a:blip r:embed="rId6"/>
          <a:stretch>
            <a:fillRect/>
          </a:stretch>
        </p:blipFill>
        <p:spPr>
          <a:xfrm>
            <a:off x="10233976" y="5099050"/>
            <a:ext cx="1762125" cy="895350"/>
          </a:xfrm>
          <a:prstGeom prst="rect">
            <a:avLst/>
          </a:prstGeom>
        </p:spPr>
      </p:pic>
    </p:spTree>
    <p:extLst>
      <p:ext uri="{BB962C8B-B14F-4D97-AF65-F5344CB8AC3E}">
        <p14:creationId xmlns:p14="http://schemas.microsoft.com/office/powerpoint/2010/main" val="17802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5</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5" name="Title 1">
            <a:extLst>
              <a:ext uri="{FF2B5EF4-FFF2-40B4-BE49-F238E27FC236}">
                <a16:creationId xmlns="" xmlns:a16="http://schemas.microsoft.com/office/drawing/2014/main" id="{6B78A4DD-9DFA-43A2-A53C-213A13DD977C}"/>
              </a:ext>
            </a:extLst>
          </p:cNvPr>
          <p:cNvSpPr txBox="1">
            <a:spLocks/>
          </p:cNvSpPr>
          <p:nvPr/>
        </p:nvSpPr>
        <p:spPr>
          <a:xfrm>
            <a:off x="1067109" y="472292"/>
            <a:ext cx="10333999" cy="917323"/>
          </a:xfrm>
          <a:prstGeom prst="rect">
            <a:avLst/>
          </a:prstGeom>
        </p:spPr>
        <p:txBody>
          <a:bodyPr wrap="square" lIns="0" tIns="0" rIns="0" bIns="0">
            <a:normAutofit fontScale="90000"/>
          </a:bodyPr>
          <a:lstStyle>
            <a:lvl1pPr>
              <a:defRPr sz="2600" b="1" i="0">
                <a:solidFill>
                  <a:srgbClr val="27AAE1"/>
                </a:solidFill>
                <a:latin typeface="Arial"/>
                <a:ea typeface="+mj-ea"/>
                <a:cs typeface="Arial"/>
              </a:defRPr>
            </a:lvl1pPr>
          </a:lstStyle>
          <a:p>
            <a:r>
              <a:rPr lang="en-US" sz="3992" kern="0"/>
              <a:t>The process: From analysis to implementation </a:t>
            </a:r>
            <a:endParaRPr lang="lt-LT" kern="0" dirty="0"/>
          </a:p>
        </p:txBody>
      </p:sp>
      <p:sp>
        <p:nvSpPr>
          <p:cNvPr id="16" name="Trapezoid 15">
            <a:extLst>
              <a:ext uri="{FF2B5EF4-FFF2-40B4-BE49-F238E27FC236}">
                <a16:creationId xmlns="" xmlns:a16="http://schemas.microsoft.com/office/drawing/2014/main" id="{98019CFC-C451-466A-B59D-5ECD113F43B7}"/>
              </a:ext>
            </a:extLst>
          </p:cNvPr>
          <p:cNvSpPr/>
          <p:nvPr/>
        </p:nvSpPr>
        <p:spPr>
          <a:xfrm rot="10800000">
            <a:off x="1580398" y="1545358"/>
            <a:ext cx="2257468" cy="4457806"/>
          </a:xfrm>
          <a:prstGeom prst="trapezoi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t-LT" sz="1797"/>
          </a:p>
        </p:txBody>
      </p:sp>
      <p:sp>
        <p:nvSpPr>
          <p:cNvPr id="17" name="Rounded Rectangle 3">
            <a:extLst>
              <a:ext uri="{FF2B5EF4-FFF2-40B4-BE49-F238E27FC236}">
                <a16:creationId xmlns="" xmlns:a16="http://schemas.microsoft.com/office/drawing/2014/main" id="{4AC0A945-CFAC-412F-887A-494DC3BC3807}"/>
              </a:ext>
            </a:extLst>
          </p:cNvPr>
          <p:cNvSpPr/>
          <p:nvPr/>
        </p:nvSpPr>
        <p:spPr>
          <a:xfrm>
            <a:off x="1559137" y="1978184"/>
            <a:ext cx="2299989" cy="646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7" dirty="0"/>
              <a:t>Priority field</a:t>
            </a:r>
          </a:p>
        </p:txBody>
      </p:sp>
      <p:sp>
        <p:nvSpPr>
          <p:cNvPr id="18" name="Rounded Rectangle 4">
            <a:extLst>
              <a:ext uri="{FF2B5EF4-FFF2-40B4-BE49-F238E27FC236}">
                <a16:creationId xmlns="" xmlns:a16="http://schemas.microsoft.com/office/drawing/2014/main" id="{290074FF-18D3-4283-B926-50294A875F97}"/>
              </a:ext>
            </a:extLst>
          </p:cNvPr>
          <p:cNvSpPr/>
          <p:nvPr/>
        </p:nvSpPr>
        <p:spPr>
          <a:xfrm>
            <a:off x="1559137" y="2912554"/>
            <a:ext cx="2299989" cy="646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7" dirty="0"/>
              <a:t>Priorities</a:t>
            </a:r>
          </a:p>
        </p:txBody>
      </p:sp>
      <p:sp>
        <p:nvSpPr>
          <p:cNvPr id="19" name="Rounded Rectangle 5">
            <a:extLst>
              <a:ext uri="{FF2B5EF4-FFF2-40B4-BE49-F238E27FC236}">
                <a16:creationId xmlns="" xmlns:a16="http://schemas.microsoft.com/office/drawing/2014/main" id="{67D942E9-6371-466B-B387-4E4BD86D632D}"/>
              </a:ext>
            </a:extLst>
          </p:cNvPr>
          <p:cNvSpPr/>
          <p:nvPr/>
        </p:nvSpPr>
        <p:spPr>
          <a:xfrm>
            <a:off x="1543574" y="3846925"/>
            <a:ext cx="2299989" cy="646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7" dirty="0"/>
              <a:t>Roadmaps</a:t>
            </a:r>
          </a:p>
        </p:txBody>
      </p:sp>
      <p:sp>
        <p:nvSpPr>
          <p:cNvPr id="20" name="Rounded Rectangle 6">
            <a:extLst>
              <a:ext uri="{FF2B5EF4-FFF2-40B4-BE49-F238E27FC236}">
                <a16:creationId xmlns="" xmlns:a16="http://schemas.microsoft.com/office/drawing/2014/main" id="{5FE0C3D5-401F-4D6B-B8E1-13C1E6A3BC4E}"/>
              </a:ext>
            </a:extLst>
          </p:cNvPr>
          <p:cNvSpPr/>
          <p:nvPr/>
        </p:nvSpPr>
        <p:spPr>
          <a:xfrm>
            <a:off x="1529784" y="4781295"/>
            <a:ext cx="2299989" cy="862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7" dirty="0"/>
              <a:t>Priority implementation plans</a:t>
            </a:r>
          </a:p>
        </p:txBody>
      </p:sp>
      <p:sp>
        <p:nvSpPr>
          <p:cNvPr id="21" name="Down Arrow 7">
            <a:extLst>
              <a:ext uri="{FF2B5EF4-FFF2-40B4-BE49-F238E27FC236}">
                <a16:creationId xmlns="" xmlns:a16="http://schemas.microsoft.com/office/drawing/2014/main" id="{DF8B5B50-AF7A-4066-8327-71FAF17E5420}"/>
              </a:ext>
            </a:extLst>
          </p:cNvPr>
          <p:cNvSpPr/>
          <p:nvPr/>
        </p:nvSpPr>
        <p:spPr>
          <a:xfrm>
            <a:off x="2601320" y="2631945"/>
            <a:ext cx="215624" cy="28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22" name="Down Arrow 8">
            <a:extLst>
              <a:ext uri="{FF2B5EF4-FFF2-40B4-BE49-F238E27FC236}">
                <a16:creationId xmlns="" xmlns:a16="http://schemas.microsoft.com/office/drawing/2014/main" id="{923902BC-77C9-4C79-A654-4982D19108BE}"/>
              </a:ext>
            </a:extLst>
          </p:cNvPr>
          <p:cNvSpPr/>
          <p:nvPr/>
        </p:nvSpPr>
        <p:spPr>
          <a:xfrm>
            <a:off x="2579552" y="3559426"/>
            <a:ext cx="215624" cy="28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23" name="Down Arrow 9">
            <a:extLst>
              <a:ext uri="{FF2B5EF4-FFF2-40B4-BE49-F238E27FC236}">
                <a16:creationId xmlns="" xmlns:a16="http://schemas.microsoft.com/office/drawing/2014/main" id="{DD7CB2F5-9C4B-4AAB-ABFC-D8484EAC1527}"/>
              </a:ext>
            </a:extLst>
          </p:cNvPr>
          <p:cNvSpPr/>
          <p:nvPr/>
        </p:nvSpPr>
        <p:spPr>
          <a:xfrm>
            <a:off x="2571966" y="4493797"/>
            <a:ext cx="215624" cy="28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24" name="TextBox 23">
            <a:extLst>
              <a:ext uri="{FF2B5EF4-FFF2-40B4-BE49-F238E27FC236}">
                <a16:creationId xmlns="" xmlns:a16="http://schemas.microsoft.com/office/drawing/2014/main" id="{3207C9A7-7B74-436A-8356-A020FB9E91F2}"/>
              </a:ext>
            </a:extLst>
          </p:cNvPr>
          <p:cNvSpPr txBox="1"/>
          <p:nvPr/>
        </p:nvSpPr>
        <p:spPr>
          <a:xfrm>
            <a:off x="4002876" y="1906309"/>
            <a:ext cx="2874986" cy="368648"/>
          </a:xfrm>
          <a:prstGeom prst="rect">
            <a:avLst/>
          </a:prstGeom>
          <a:noFill/>
        </p:spPr>
        <p:txBody>
          <a:bodyPr wrap="square" rtlCol="0">
            <a:spAutoFit/>
          </a:bodyPr>
          <a:lstStyle/>
          <a:p>
            <a:r>
              <a:rPr lang="en-US" sz="1797" b="1" dirty="0"/>
              <a:t>6 broad Priority fields</a:t>
            </a:r>
          </a:p>
        </p:txBody>
      </p:sp>
      <p:sp>
        <p:nvSpPr>
          <p:cNvPr id="25" name="TextBox 24">
            <a:extLst>
              <a:ext uri="{FF2B5EF4-FFF2-40B4-BE49-F238E27FC236}">
                <a16:creationId xmlns="" xmlns:a16="http://schemas.microsoft.com/office/drawing/2014/main" id="{E83087C3-2779-4BAB-8062-E8A175E986D3}"/>
              </a:ext>
            </a:extLst>
          </p:cNvPr>
          <p:cNvSpPr txBox="1"/>
          <p:nvPr/>
        </p:nvSpPr>
        <p:spPr>
          <a:xfrm>
            <a:off x="4002875" y="2907917"/>
            <a:ext cx="5174975" cy="368648"/>
          </a:xfrm>
          <a:prstGeom prst="rect">
            <a:avLst/>
          </a:prstGeom>
          <a:noFill/>
        </p:spPr>
        <p:txBody>
          <a:bodyPr wrap="square" rtlCol="0">
            <a:spAutoFit/>
          </a:bodyPr>
          <a:lstStyle/>
          <a:p>
            <a:r>
              <a:rPr lang="en-US" sz="1797" b="1" dirty="0"/>
              <a:t>20 Priorities within 6 broad Priority fields</a:t>
            </a:r>
          </a:p>
        </p:txBody>
      </p:sp>
      <p:sp>
        <p:nvSpPr>
          <p:cNvPr id="26" name="TextBox 25">
            <a:extLst>
              <a:ext uri="{FF2B5EF4-FFF2-40B4-BE49-F238E27FC236}">
                <a16:creationId xmlns="" xmlns:a16="http://schemas.microsoft.com/office/drawing/2014/main" id="{BCD64C6D-F9AE-40D8-B977-A0A3344DD0ED}"/>
              </a:ext>
            </a:extLst>
          </p:cNvPr>
          <p:cNvSpPr txBox="1"/>
          <p:nvPr/>
        </p:nvSpPr>
        <p:spPr>
          <a:xfrm>
            <a:off x="4017057" y="3842287"/>
            <a:ext cx="4010799" cy="368648"/>
          </a:xfrm>
          <a:prstGeom prst="rect">
            <a:avLst/>
          </a:prstGeom>
          <a:noFill/>
        </p:spPr>
        <p:txBody>
          <a:bodyPr wrap="square" rtlCol="0">
            <a:spAutoFit/>
          </a:bodyPr>
          <a:lstStyle/>
          <a:p>
            <a:r>
              <a:rPr lang="en-US" sz="1797" b="1" dirty="0"/>
              <a:t>For every Priority (total 20 roadmaps)</a:t>
            </a:r>
          </a:p>
        </p:txBody>
      </p:sp>
      <p:sp>
        <p:nvSpPr>
          <p:cNvPr id="27" name="TextBox 26">
            <a:extLst>
              <a:ext uri="{FF2B5EF4-FFF2-40B4-BE49-F238E27FC236}">
                <a16:creationId xmlns="" xmlns:a16="http://schemas.microsoft.com/office/drawing/2014/main" id="{303F52BF-62DA-4EFC-AC0E-52A9E91C127A}"/>
              </a:ext>
            </a:extLst>
          </p:cNvPr>
          <p:cNvSpPr txBox="1"/>
          <p:nvPr/>
        </p:nvSpPr>
        <p:spPr>
          <a:xfrm>
            <a:off x="4017057" y="4773758"/>
            <a:ext cx="5807665" cy="368648"/>
          </a:xfrm>
          <a:prstGeom prst="rect">
            <a:avLst/>
          </a:prstGeom>
          <a:noFill/>
        </p:spPr>
        <p:txBody>
          <a:bodyPr wrap="square" rtlCol="0">
            <a:spAutoFit/>
          </a:bodyPr>
          <a:lstStyle/>
          <a:p>
            <a:r>
              <a:rPr lang="en-US" sz="1797" b="1" dirty="0"/>
              <a:t>Developed according to roadmaps (total 20 </a:t>
            </a:r>
            <a:r>
              <a:rPr lang="lt-LT" sz="1797" b="1" dirty="0" err="1"/>
              <a:t>plans</a:t>
            </a:r>
            <a:r>
              <a:rPr lang="en-US" sz="1797" b="1" dirty="0"/>
              <a:t>)</a:t>
            </a:r>
          </a:p>
        </p:txBody>
      </p:sp>
      <p:sp>
        <p:nvSpPr>
          <p:cNvPr id="28" name="TextBox 27">
            <a:extLst>
              <a:ext uri="{FF2B5EF4-FFF2-40B4-BE49-F238E27FC236}">
                <a16:creationId xmlns="" xmlns:a16="http://schemas.microsoft.com/office/drawing/2014/main" id="{B819CFA7-8711-4FEF-B535-CA20992036E8}"/>
              </a:ext>
            </a:extLst>
          </p:cNvPr>
          <p:cNvSpPr txBox="1"/>
          <p:nvPr/>
        </p:nvSpPr>
        <p:spPr>
          <a:xfrm>
            <a:off x="3988694" y="2193808"/>
            <a:ext cx="5476655" cy="645134"/>
          </a:xfrm>
          <a:prstGeom prst="rect">
            <a:avLst/>
          </a:prstGeom>
          <a:noFill/>
        </p:spPr>
        <p:txBody>
          <a:bodyPr wrap="square" rtlCol="0">
            <a:spAutoFit/>
          </a:bodyPr>
          <a:lstStyle/>
          <a:p>
            <a:r>
              <a:rPr lang="en-US" sz="1797" dirty="0">
                <a:solidFill>
                  <a:srgbClr val="00B050"/>
                </a:solidFill>
              </a:rPr>
              <a:t>Analysis of challenges</a:t>
            </a:r>
            <a:r>
              <a:rPr lang="lt-LT" sz="1797" dirty="0">
                <a:solidFill>
                  <a:srgbClr val="00B050"/>
                </a:solidFill>
              </a:rPr>
              <a:t>, </a:t>
            </a:r>
            <a:r>
              <a:rPr lang="en-US" sz="1797" dirty="0">
                <a:solidFill>
                  <a:srgbClr val="00B050"/>
                </a:solidFill>
              </a:rPr>
              <a:t>research potential and structure of economy</a:t>
            </a:r>
          </a:p>
        </p:txBody>
      </p:sp>
      <p:sp>
        <p:nvSpPr>
          <p:cNvPr id="29" name="TextBox 28">
            <a:extLst>
              <a:ext uri="{FF2B5EF4-FFF2-40B4-BE49-F238E27FC236}">
                <a16:creationId xmlns="" xmlns:a16="http://schemas.microsoft.com/office/drawing/2014/main" id="{E055DBCB-D7E7-47EE-8196-D87F8E5CD9B2}"/>
              </a:ext>
            </a:extLst>
          </p:cNvPr>
          <p:cNvSpPr txBox="1"/>
          <p:nvPr/>
        </p:nvSpPr>
        <p:spPr>
          <a:xfrm>
            <a:off x="3988694" y="3200053"/>
            <a:ext cx="5404781" cy="368648"/>
          </a:xfrm>
          <a:prstGeom prst="rect">
            <a:avLst/>
          </a:prstGeom>
          <a:noFill/>
        </p:spPr>
        <p:txBody>
          <a:bodyPr wrap="square" rtlCol="0">
            <a:spAutoFit/>
          </a:bodyPr>
          <a:lstStyle/>
          <a:p>
            <a:r>
              <a:rPr lang="en-US" sz="1797" dirty="0">
                <a:solidFill>
                  <a:srgbClr val="00B050"/>
                </a:solidFill>
              </a:rPr>
              <a:t>In-depth analysis in every Priority field + expert panels</a:t>
            </a:r>
          </a:p>
        </p:txBody>
      </p:sp>
      <p:sp>
        <p:nvSpPr>
          <p:cNvPr id="30" name="TextBox 29">
            <a:extLst>
              <a:ext uri="{FF2B5EF4-FFF2-40B4-BE49-F238E27FC236}">
                <a16:creationId xmlns="" xmlns:a16="http://schemas.microsoft.com/office/drawing/2014/main" id="{CBEED9F8-0216-405E-B579-CD92017D15B3}"/>
              </a:ext>
            </a:extLst>
          </p:cNvPr>
          <p:cNvSpPr txBox="1"/>
          <p:nvPr/>
        </p:nvSpPr>
        <p:spPr>
          <a:xfrm>
            <a:off x="4002875" y="4134423"/>
            <a:ext cx="4010799" cy="368648"/>
          </a:xfrm>
          <a:prstGeom prst="rect">
            <a:avLst/>
          </a:prstGeom>
          <a:noFill/>
        </p:spPr>
        <p:txBody>
          <a:bodyPr wrap="square" rtlCol="0">
            <a:spAutoFit/>
          </a:bodyPr>
          <a:lstStyle/>
          <a:p>
            <a:r>
              <a:rPr lang="en-US" sz="1797" dirty="0">
                <a:solidFill>
                  <a:srgbClr val="00B050"/>
                </a:solidFill>
              </a:rPr>
              <a:t>Expert panels + broad survey</a:t>
            </a:r>
          </a:p>
        </p:txBody>
      </p:sp>
      <p:sp>
        <p:nvSpPr>
          <p:cNvPr id="31" name="TextBox 30">
            <a:extLst>
              <a:ext uri="{FF2B5EF4-FFF2-40B4-BE49-F238E27FC236}">
                <a16:creationId xmlns="" xmlns:a16="http://schemas.microsoft.com/office/drawing/2014/main" id="{25F1B9D2-93AB-42B2-AD02-E056A7671CC7}"/>
              </a:ext>
            </a:extLst>
          </p:cNvPr>
          <p:cNvSpPr txBox="1"/>
          <p:nvPr/>
        </p:nvSpPr>
        <p:spPr>
          <a:xfrm>
            <a:off x="4002875" y="5068794"/>
            <a:ext cx="5555597" cy="645134"/>
          </a:xfrm>
          <a:prstGeom prst="rect">
            <a:avLst/>
          </a:prstGeom>
          <a:noFill/>
        </p:spPr>
        <p:txBody>
          <a:bodyPr wrap="square" rtlCol="0">
            <a:spAutoFit/>
          </a:bodyPr>
          <a:lstStyle/>
          <a:p>
            <a:r>
              <a:rPr lang="en-US" sz="1797" dirty="0">
                <a:solidFill>
                  <a:srgbClr val="00B050"/>
                </a:solidFill>
              </a:rPr>
              <a:t>Consultation with National expert institutions + implementing ministries</a:t>
            </a:r>
          </a:p>
        </p:txBody>
      </p:sp>
      <p:sp>
        <p:nvSpPr>
          <p:cNvPr id="32" name="Oval 31">
            <a:extLst>
              <a:ext uri="{FF2B5EF4-FFF2-40B4-BE49-F238E27FC236}">
                <a16:creationId xmlns="" xmlns:a16="http://schemas.microsoft.com/office/drawing/2014/main" id="{46D330E8-485A-48C4-9614-62A676770EDA}"/>
              </a:ext>
            </a:extLst>
          </p:cNvPr>
          <p:cNvSpPr/>
          <p:nvPr/>
        </p:nvSpPr>
        <p:spPr>
          <a:xfrm>
            <a:off x="696641" y="1942246"/>
            <a:ext cx="718747" cy="7187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797" dirty="0"/>
              <a:t>1</a:t>
            </a:r>
          </a:p>
        </p:txBody>
      </p:sp>
      <p:sp>
        <p:nvSpPr>
          <p:cNvPr id="33" name="Oval 32">
            <a:extLst>
              <a:ext uri="{FF2B5EF4-FFF2-40B4-BE49-F238E27FC236}">
                <a16:creationId xmlns="" xmlns:a16="http://schemas.microsoft.com/office/drawing/2014/main" id="{0A21A81A-AF76-465C-8C15-F2FE90A2C590}"/>
              </a:ext>
            </a:extLst>
          </p:cNvPr>
          <p:cNvSpPr/>
          <p:nvPr/>
        </p:nvSpPr>
        <p:spPr>
          <a:xfrm>
            <a:off x="696641" y="2876617"/>
            <a:ext cx="718747" cy="7187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797" dirty="0"/>
              <a:t>2</a:t>
            </a:r>
          </a:p>
        </p:txBody>
      </p:sp>
      <p:sp>
        <p:nvSpPr>
          <p:cNvPr id="34" name="Oval 33">
            <a:extLst>
              <a:ext uri="{FF2B5EF4-FFF2-40B4-BE49-F238E27FC236}">
                <a16:creationId xmlns="" xmlns:a16="http://schemas.microsoft.com/office/drawing/2014/main" id="{C7B77AF7-2C22-457B-8F01-3F7EDE68F17A}"/>
              </a:ext>
            </a:extLst>
          </p:cNvPr>
          <p:cNvSpPr/>
          <p:nvPr/>
        </p:nvSpPr>
        <p:spPr>
          <a:xfrm>
            <a:off x="696641" y="3810987"/>
            <a:ext cx="718747" cy="7187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797" dirty="0"/>
              <a:t>3</a:t>
            </a:r>
          </a:p>
        </p:txBody>
      </p:sp>
      <p:sp>
        <p:nvSpPr>
          <p:cNvPr id="35" name="Oval 34">
            <a:extLst>
              <a:ext uri="{FF2B5EF4-FFF2-40B4-BE49-F238E27FC236}">
                <a16:creationId xmlns="" xmlns:a16="http://schemas.microsoft.com/office/drawing/2014/main" id="{298CD455-CDE7-4249-B61D-45DFB0585739}"/>
              </a:ext>
            </a:extLst>
          </p:cNvPr>
          <p:cNvSpPr/>
          <p:nvPr/>
        </p:nvSpPr>
        <p:spPr>
          <a:xfrm>
            <a:off x="696641" y="4853170"/>
            <a:ext cx="718747" cy="7187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t-LT" sz="1797" dirty="0"/>
              <a:t>4</a:t>
            </a:r>
          </a:p>
        </p:txBody>
      </p:sp>
    </p:spTree>
    <p:extLst>
      <p:ext uri="{BB962C8B-B14F-4D97-AF65-F5344CB8AC3E}">
        <p14:creationId xmlns:p14="http://schemas.microsoft.com/office/powerpoint/2010/main" val="135131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6</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5" name="Title 1">
            <a:extLst>
              <a:ext uri="{FF2B5EF4-FFF2-40B4-BE49-F238E27FC236}">
                <a16:creationId xmlns="" xmlns:a16="http://schemas.microsoft.com/office/drawing/2014/main" id="{BD9ACAAF-39A3-4805-A5AB-DD7390F14BE0}"/>
              </a:ext>
            </a:extLst>
          </p:cNvPr>
          <p:cNvSpPr>
            <a:spLocks noGrp="1"/>
          </p:cNvSpPr>
          <p:nvPr>
            <p:ph type="title"/>
          </p:nvPr>
        </p:nvSpPr>
        <p:spPr>
          <a:xfrm>
            <a:off x="1016000" y="222250"/>
            <a:ext cx="10333999" cy="614335"/>
          </a:xfrm>
        </p:spPr>
        <p:txBody>
          <a:bodyPr/>
          <a:lstStyle/>
          <a:p>
            <a:r>
              <a:rPr lang="en-US" sz="3992" dirty="0"/>
              <a:t>Priorities in Lithuania</a:t>
            </a:r>
            <a:endParaRPr lang="lt-LT" dirty="0"/>
          </a:p>
        </p:txBody>
      </p:sp>
      <p:sp>
        <p:nvSpPr>
          <p:cNvPr id="16" name="Rectangle 15">
            <a:extLst>
              <a:ext uri="{FF2B5EF4-FFF2-40B4-BE49-F238E27FC236}">
                <a16:creationId xmlns="" xmlns:a16="http://schemas.microsoft.com/office/drawing/2014/main" id="{C9EC3461-FDE8-4B3F-97A4-354D4A8E59F0}"/>
              </a:ext>
            </a:extLst>
          </p:cNvPr>
          <p:cNvSpPr/>
          <p:nvPr/>
        </p:nvSpPr>
        <p:spPr>
          <a:xfrm>
            <a:off x="330200" y="908050"/>
            <a:ext cx="5715000" cy="5601533"/>
          </a:xfrm>
          <a:prstGeom prst="rect">
            <a:avLst/>
          </a:prstGeom>
        </p:spPr>
        <p:txBody>
          <a:bodyPr wrap="square">
            <a:spAutoFit/>
          </a:bodyPr>
          <a:lstStyle/>
          <a:p>
            <a:r>
              <a:rPr lang="lt-LT" b="1" dirty="0"/>
              <a:t>A</a:t>
            </a:r>
            <a:r>
              <a:rPr lang="en-GB" b="1" dirty="0" err="1"/>
              <a:t>gro</a:t>
            </a:r>
            <a:r>
              <a:rPr lang="en-GB" b="1" dirty="0"/>
              <a:t>-innovation</a:t>
            </a:r>
            <a:r>
              <a:rPr lang="lt-LT" b="1" dirty="0"/>
              <a:t> </a:t>
            </a:r>
            <a:r>
              <a:rPr lang="lt-LT" b="1" dirty="0" err="1"/>
              <a:t>and</a:t>
            </a:r>
            <a:r>
              <a:rPr lang="lt-LT" b="1" dirty="0"/>
              <a:t> f</a:t>
            </a:r>
            <a:r>
              <a:rPr lang="en-GB" b="1" dirty="0" err="1"/>
              <a:t>ood</a:t>
            </a:r>
            <a:r>
              <a:rPr lang="en-GB" b="1" dirty="0"/>
              <a:t> technologies</a:t>
            </a:r>
            <a:endParaRPr lang="lt-LT" dirty="0"/>
          </a:p>
          <a:p>
            <a:pPr marL="171124" indent="-171124">
              <a:buFont typeface="Arial" panose="020B0604020202020204" pitchFamily="34" charset="0"/>
              <a:buChar char="•"/>
            </a:pPr>
            <a:r>
              <a:rPr lang="en-US" sz="1600" dirty="0"/>
              <a:t>Safer food and sustainable usage of biomaterials</a:t>
            </a:r>
            <a:endParaRPr lang="lt-LT" sz="1600" dirty="0"/>
          </a:p>
          <a:p>
            <a:pPr marL="171124" indent="-171124">
              <a:buFont typeface="Arial" panose="020B0604020202020204" pitchFamily="34" charset="0"/>
              <a:buChar char="•"/>
            </a:pPr>
            <a:r>
              <a:rPr lang="en-US" sz="1600" dirty="0"/>
              <a:t>Functional food</a:t>
            </a:r>
            <a:endParaRPr lang="lt-LT" sz="1600" dirty="0"/>
          </a:p>
          <a:p>
            <a:pPr marL="171124" indent="-171124">
              <a:buFont typeface="Arial" panose="020B0604020202020204" pitchFamily="34" charset="0"/>
              <a:buChar char="•"/>
            </a:pPr>
            <a:r>
              <a:rPr lang="en-US" sz="1600" dirty="0"/>
              <a:t>Innovative development, improvement and processing of biological raw materials (</a:t>
            </a:r>
            <a:r>
              <a:rPr lang="en-US" sz="1600" dirty="0" err="1"/>
              <a:t>biorefinery</a:t>
            </a:r>
            <a:r>
              <a:rPr lang="en-US" sz="1600" dirty="0"/>
              <a:t>)</a:t>
            </a:r>
            <a:endParaRPr lang="lt-LT" sz="1600" dirty="0"/>
          </a:p>
          <a:p>
            <a:r>
              <a:rPr lang="lt-LT" sz="1600" b="1" dirty="0"/>
              <a:t> </a:t>
            </a:r>
            <a:endParaRPr lang="lt-LT" sz="1600" dirty="0"/>
          </a:p>
          <a:p>
            <a:r>
              <a:rPr lang="lt-LT" b="1" dirty="0" err="1"/>
              <a:t>Energy</a:t>
            </a:r>
            <a:r>
              <a:rPr lang="en-GB" b="1" dirty="0"/>
              <a:t> and sustainable environment</a:t>
            </a:r>
            <a:endParaRPr lang="lt-LT" dirty="0"/>
          </a:p>
          <a:p>
            <a:pPr marL="171124" indent="-171124">
              <a:buFont typeface="Arial" panose="020B0604020202020204" pitchFamily="34" charset="0"/>
              <a:buChar char="•"/>
            </a:pPr>
            <a:r>
              <a:rPr lang="en-US" sz="1600" dirty="0"/>
              <a:t>Smart systems for energy efficiency, diagnostic, monitoring, metering and management of generators, grids and customers</a:t>
            </a:r>
            <a:endParaRPr lang="lt-LT" sz="1600" dirty="0"/>
          </a:p>
          <a:p>
            <a:pPr marL="171124" indent="-171124">
              <a:buFont typeface="Arial" panose="020B0604020202020204" pitchFamily="34" charset="0"/>
              <a:buChar char="•"/>
            </a:pPr>
            <a:r>
              <a:rPr lang="en-US" sz="1600" dirty="0"/>
              <a:t>Energy and fuel production using biomass/waste and waste treatment, storage and disposal</a:t>
            </a:r>
            <a:endParaRPr lang="lt-LT" sz="1600" dirty="0"/>
          </a:p>
          <a:p>
            <a:pPr marL="171124" indent="-171124">
              <a:buFont typeface="Arial" panose="020B0604020202020204" pitchFamily="34" charset="0"/>
              <a:buChar char="•"/>
            </a:pPr>
            <a:r>
              <a:rPr lang="en-US" sz="1600" dirty="0"/>
              <a:t>Technology for the development and use of smart low-energy buildings – digital construction</a:t>
            </a:r>
            <a:endParaRPr lang="lt-LT" sz="1600" dirty="0"/>
          </a:p>
          <a:p>
            <a:pPr marL="171124" indent="-171124">
              <a:buFont typeface="Arial" panose="020B0604020202020204" pitchFamily="34" charset="0"/>
              <a:buChar char="•"/>
            </a:pPr>
            <a:r>
              <a:rPr lang="en-US" sz="1600" dirty="0"/>
              <a:t>Solar energy installations and technologies for using them for the power generation , heating and cooling</a:t>
            </a:r>
            <a:endParaRPr lang="lt-LT" sz="1600" dirty="0"/>
          </a:p>
          <a:p>
            <a:r>
              <a:rPr lang="en-US" sz="1600" dirty="0"/>
              <a:t> </a:t>
            </a:r>
            <a:endParaRPr lang="lt-LT" sz="1600" dirty="0"/>
          </a:p>
          <a:p>
            <a:r>
              <a:rPr lang="lt-LT" b="1" dirty="0"/>
              <a:t>H</a:t>
            </a:r>
            <a:r>
              <a:rPr lang="en-GB" b="1" dirty="0" err="1"/>
              <a:t>ealth</a:t>
            </a:r>
            <a:r>
              <a:rPr lang="en-GB" b="1" dirty="0"/>
              <a:t> technologies and bio</a:t>
            </a:r>
            <a:r>
              <a:rPr lang="lt-LT" b="1" dirty="0" err="1"/>
              <a:t>technology</a:t>
            </a:r>
            <a:endParaRPr lang="lt-LT" dirty="0"/>
          </a:p>
          <a:p>
            <a:pPr marL="171124" indent="-171124">
              <a:buFont typeface="Arial" panose="020B0604020202020204" pitchFamily="34" charset="0"/>
              <a:buChar char="•"/>
            </a:pPr>
            <a:r>
              <a:rPr lang="en-US" sz="1600" dirty="0"/>
              <a:t>Molecular technologies for medicine and </a:t>
            </a:r>
            <a:r>
              <a:rPr lang="en-US" sz="1600" dirty="0" err="1"/>
              <a:t>biopharmaceutics</a:t>
            </a:r>
            <a:endParaRPr lang="lt-LT" sz="1600" dirty="0"/>
          </a:p>
          <a:p>
            <a:pPr marL="171124" indent="-171124">
              <a:buFont typeface="Arial" panose="020B0604020202020204" pitchFamily="34" charset="0"/>
              <a:buChar char="•"/>
            </a:pPr>
            <a:r>
              <a:rPr lang="en-US" sz="1600" dirty="0"/>
              <a:t>Advanced applied technologies for individual and public health</a:t>
            </a:r>
            <a:endParaRPr lang="lt-LT" sz="1600" dirty="0"/>
          </a:p>
          <a:p>
            <a:pPr marL="171124" indent="-171124">
              <a:buFont typeface="Arial" panose="020B0604020202020204" pitchFamily="34" charset="0"/>
              <a:buChar char="•"/>
            </a:pPr>
            <a:r>
              <a:rPr lang="en-US" sz="1600" dirty="0"/>
              <a:t>Advanced medical engineering for early diagnostics and treatment</a:t>
            </a:r>
            <a:endParaRPr lang="lt-LT" sz="1600" dirty="0"/>
          </a:p>
          <a:p>
            <a:r>
              <a:rPr lang="en-US" sz="1600" dirty="0"/>
              <a:t> </a:t>
            </a:r>
            <a:endParaRPr lang="lt-LT" sz="1600" dirty="0"/>
          </a:p>
        </p:txBody>
      </p:sp>
      <p:sp>
        <p:nvSpPr>
          <p:cNvPr id="17" name="Rectangle 16">
            <a:extLst>
              <a:ext uri="{FF2B5EF4-FFF2-40B4-BE49-F238E27FC236}">
                <a16:creationId xmlns="" xmlns:a16="http://schemas.microsoft.com/office/drawing/2014/main" id="{10231753-3D61-4B44-83D6-4E9D5A41290A}"/>
              </a:ext>
            </a:extLst>
          </p:cNvPr>
          <p:cNvSpPr/>
          <p:nvPr/>
        </p:nvSpPr>
        <p:spPr>
          <a:xfrm>
            <a:off x="6197600" y="908050"/>
            <a:ext cx="6045200" cy="5416868"/>
          </a:xfrm>
          <a:prstGeom prst="rect">
            <a:avLst/>
          </a:prstGeom>
        </p:spPr>
        <p:txBody>
          <a:bodyPr wrap="square">
            <a:spAutoFit/>
          </a:bodyPr>
          <a:lstStyle/>
          <a:p>
            <a:r>
              <a:rPr lang="en-GB" b="1" dirty="0"/>
              <a:t>Inclusive and </a:t>
            </a:r>
            <a:r>
              <a:rPr lang="lt-LT" b="1" dirty="0" err="1"/>
              <a:t>creative</a:t>
            </a:r>
            <a:r>
              <a:rPr lang="lt-LT" b="1" dirty="0"/>
              <a:t> </a:t>
            </a:r>
            <a:r>
              <a:rPr lang="en-GB" b="1" dirty="0"/>
              <a:t>society</a:t>
            </a:r>
            <a:endParaRPr lang="lt-LT" dirty="0"/>
          </a:p>
          <a:p>
            <a:pPr marL="171124" indent="-171124">
              <a:buFont typeface="Arial" panose="020B0604020202020204" pitchFamily="34" charset="0"/>
              <a:buChar char="•"/>
            </a:pPr>
            <a:r>
              <a:rPr lang="en-US" sz="1600" dirty="0"/>
              <a:t>Modern self-development technologies and  processes promoting formation of creative and productive individuals</a:t>
            </a:r>
            <a:endParaRPr lang="lt-LT" sz="1600" dirty="0"/>
          </a:p>
          <a:p>
            <a:pPr marL="171124" indent="-171124">
              <a:buFont typeface="Arial" panose="020B0604020202020204" pitchFamily="34" charset="0"/>
              <a:buChar char="•"/>
            </a:pPr>
            <a:r>
              <a:rPr lang="en-US" sz="1600" dirty="0"/>
              <a:t>Technologies and processes for the development and implementation of breakthrough innovations</a:t>
            </a:r>
            <a:endParaRPr lang="lt-LT" sz="1600" dirty="0"/>
          </a:p>
          <a:p>
            <a:r>
              <a:rPr lang="en-US" sz="1600" dirty="0"/>
              <a:t> </a:t>
            </a:r>
            <a:endParaRPr lang="lt-LT" sz="1600" dirty="0"/>
          </a:p>
          <a:p>
            <a:r>
              <a:rPr lang="lt-LT" b="1" dirty="0"/>
              <a:t>N</a:t>
            </a:r>
            <a:r>
              <a:rPr lang="en-US" b="1" dirty="0" err="1"/>
              <a:t>ovel</a:t>
            </a:r>
            <a:r>
              <a:rPr lang="en-US" b="1" dirty="0"/>
              <a:t> production processes, materials and technologies</a:t>
            </a:r>
            <a:endParaRPr lang="lt-LT" dirty="0"/>
          </a:p>
          <a:p>
            <a:pPr marL="171124" indent="-171124">
              <a:buFont typeface="Arial" panose="020B0604020202020204" pitchFamily="34" charset="0"/>
              <a:buChar char="•"/>
            </a:pPr>
            <a:r>
              <a:rPr lang="en-US" sz="1600" dirty="0"/>
              <a:t>Photonic and laser technologies	</a:t>
            </a:r>
            <a:endParaRPr lang="lt-LT" sz="1600" dirty="0"/>
          </a:p>
          <a:p>
            <a:pPr marL="171124" indent="-171124">
              <a:buFont typeface="Arial" panose="020B0604020202020204" pitchFamily="34" charset="0"/>
              <a:buChar char="•"/>
            </a:pPr>
            <a:r>
              <a:rPr lang="en-US" sz="1600" dirty="0"/>
              <a:t>Functional materials and coatings</a:t>
            </a:r>
            <a:endParaRPr lang="lt-LT" sz="1600" dirty="0"/>
          </a:p>
          <a:p>
            <a:pPr marL="171124" indent="-171124">
              <a:buFont typeface="Arial" panose="020B0604020202020204" pitchFamily="34" charset="0"/>
              <a:buChar char="•"/>
            </a:pPr>
            <a:r>
              <a:rPr lang="en-US" sz="1600" dirty="0"/>
              <a:t>Structural and composite materials</a:t>
            </a:r>
            <a:endParaRPr lang="lt-LT" sz="1600" dirty="0"/>
          </a:p>
          <a:p>
            <a:pPr marL="171124" indent="-171124">
              <a:buFont typeface="Arial" panose="020B0604020202020204" pitchFamily="34" charset="0"/>
              <a:buChar char="•"/>
            </a:pPr>
            <a:r>
              <a:rPr lang="en-US" sz="1600" dirty="0"/>
              <a:t>Flexible technological systems for product development and fabrication	</a:t>
            </a:r>
            <a:endParaRPr lang="lt-LT" sz="1600" dirty="0"/>
          </a:p>
          <a:p>
            <a:r>
              <a:rPr lang="en-US" dirty="0"/>
              <a:t> </a:t>
            </a:r>
            <a:endParaRPr lang="lt-LT" dirty="0"/>
          </a:p>
          <a:p>
            <a:r>
              <a:rPr lang="lt-LT" b="1" dirty="0"/>
              <a:t>T</a:t>
            </a:r>
            <a:r>
              <a:rPr lang="en-US" b="1" dirty="0" err="1"/>
              <a:t>ransport</a:t>
            </a:r>
            <a:r>
              <a:rPr lang="en-US" b="1" dirty="0"/>
              <a:t>, logistics and information and communication technologies</a:t>
            </a:r>
            <a:endParaRPr lang="lt-LT" dirty="0"/>
          </a:p>
          <a:p>
            <a:pPr marL="171124" indent="-171124">
              <a:buFont typeface="Arial" panose="020B0604020202020204" pitchFamily="34" charset="0"/>
              <a:buChar char="•"/>
            </a:pPr>
            <a:r>
              <a:rPr lang="en-US" sz="1600" dirty="0"/>
              <a:t>Advanced electronic content, content development technologies and information interoperability</a:t>
            </a:r>
            <a:endParaRPr lang="lt-LT" sz="1600" dirty="0"/>
          </a:p>
          <a:p>
            <a:pPr marL="171124" indent="-171124">
              <a:buFont typeface="Arial" panose="020B0604020202020204" pitchFamily="34" charset="0"/>
              <a:buChar char="•"/>
            </a:pPr>
            <a:r>
              <a:rPr lang="en-US" sz="1600" dirty="0"/>
              <a:t>ICT infrastructure, cloud computing solutions and services</a:t>
            </a:r>
            <a:endParaRPr lang="lt-LT" sz="1600" dirty="0"/>
          </a:p>
          <a:p>
            <a:pPr marL="171124" indent="-171124">
              <a:buFont typeface="Arial" panose="020B0604020202020204" pitchFamily="34" charset="0"/>
              <a:buChar char="•"/>
            </a:pPr>
            <a:r>
              <a:rPr lang="en-US" sz="1600" dirty="0"/>
              <a:t>Smart transport systems and ICT</a:t>
            </a:r>
            <a:endParaRPr lang="lt-LT" sz="1600" dirty="0"/>
          </a:p>
          <a:p>
            <a:pPr marL="171124" indent="-171124">
              <a:buFont typeface="Arial" panose="020B0604020202020204" pitchFamily="34" charset="0"/>
              <a:buChar char="•"/>
            </a:pPr>
            <a:r>
              <a:rPr lang="en-US" sz="1600" dirty="0"/>
              <a:t>Technologies/models for the international transport corridors’ management and integration of modes of transport</a:t>
            </a:r>
            <a:endParaRPr lang="lt-LT" sz="1600" dirty="0"/>
          </a:p>
        </p:txBody>
      </p:sp>
    </p:spTree>
    <p:extLst>
      <p:ext uri="{BB962C8B-B14F-4D97-AF65-F5344CB8AC3E}">
        <p14:creationId xmlns:p14="http://schemas.microsoft.com/office/powerpoint/2010/main" val="34356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7</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2" name="Title 11">
            <a:extLst>
              <a:ext uri="{FF2B5EF4-FFF2-40B4-BE49-F238E27FC236}">
                <a16:creationId xmlns="" xmlns:a16="http://schemas.microsoft.com/office/drawing/2014/main" id="{6F9C49CB-3CB3-47C7-9B1A-7CA94F4AC886}"/>
              </a:ext>
            </a:extLst>
          </p:cNvPr>
          <p:cNvSpPr>
            <a:spLocks noGrp="1"/>
          </p:cNvSpPr>
          <p:nvPr>
            <p:ph type="title"/>
          </p:nvPr>
        </p:nvSpPr>
        <p:spPr>
          <a:xfrm>
            <a:off x="482600" y="69850"/>
            <a:ext cx="10867123" cy="400110"/>
          </a:xfrm>
        </p:spPr>
        <p:txBody>
          <a:bodyPr/>
          <a:lstStyle/>
          <a:p>
            <a:r>
              <a:rPr lang="en-US" dirty="0"/>
              <a:t>Smart specialization platform</a:t>
            </a:r>
            <a:endParaRPr lang="lt-LT" dirty="0"/>
          </a:p>
        </p:txBody>
      </p:sp>
      <p:pic>
        <p:nvPicPr>
          <p:cNvPr id="5" name="Picture 4">
            <a:extLst>
              <a:ext uri="{FF2B5EF4-FFF2-40B4-BE49-F238E27FC236}">
                <a16:creationId xmlns="" xmlns:a16="http://schemas.microsoft.com/office/drawing/2014/main" id="{CC1F0596-5536-4A3E-AE28-29FD1F2627DD}"/>
              </a:ext>
            </a:extLst>
          </p:cNvPr>
          <p:cNvPicPr>
            <a:picLocks noChangeAspect="1"/>
          </p:cNvPicPr>
          <p:nvPr/>
        </p:nvPicPr>
        <p:blipFill>
          <a:blip r:embed="rId5"/>
          <a:stretch>
            <a:fillRect/>
          </a:stretch>
        </p:blipFill>
        <p:spPr>
          <a:xfrm>
            <a:off x="15239" y="450850"/>
            <a:ext cx="11030713" cy="6329347"/>
          </a:xfrm>
          <a:prstGeom prst="rect">
            <a:avLst/>
          </a:prstGeom>
        </p:spPr>
      </p:pic>
    </p:spTree>
    <p:extLst>
      <p:ext uri="{BB962C8B-B14F-4D97-AF65-F5344CB8AC3E}">
        <p14:creationId xmlns:p14="http://schemas.microsoft.com/office/powerpoint/2010/main" val="341447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35" y="0"/>
            <a:ext cx="12240260" cy="6840220"/>
          </a:xfrm>
          <a:custGeom>
            <a:avLst/>
            <a:gdLst/>
            <a:ahLst/>
            <a:cxnLst/>
            <a:rect l="l" t="t" r="r" b="b"/>
            <a:pathLst>
              <a:path w="12240260" h="6840220">
                <a:moveTo>
                  <a:pt x="0" y="6839966"/>
                </a:moveTo>
                <a:lnTo>
                  <a:pt x="12240006" y="6839966"/>
                </a:lnTo>
                <a:lnTo>
                  <a:pt x="12240006" y="0"/>
                </a:lnTo>
                <a:lnTo>
                  <a:pt x="0" y="0"/>
                </a:lnTo>
                <a:lnTo>
                  <a:pt x="0" y="6839966"/>
                </a:lnTo>
                <a:close/>
              </a:path>
            </a:pathLst>
          </a:custGeom>
          <a:solidFill>
            <a:srgbClr val="174B73"/>
          </a:solidFill>
        </p:spPr>
        <p:txBody>
          <a:bodyPr wrap="square" lIns="0" tIns="0" rIns="0" bIns="0" rtlCol="0"/>
          <a:lstStyle/>
          <a:p>
            <a:endParaRPr/>
          </a:p>
        </p:txBody>
      </p:sp>
      <p:grpSp>
        <p:nvGrpSpPr>
          <p:cNvPr id="10" name="Group 9">
            <a:extLst>
              <a:ext uri="{FF2B5EF4-FFF2-40B4-BE49-F238E27FC236}">
                <a16:creationId xmlns="" xmlns:a16="http://schemas.microsoft.com/office/drawing/2014/main" id="{7197C726-60A6-4E56-9CF7-128F95E69151}"/>
              </a:ext>
            </a:extLst>
          </p:cNvPr>
          <p:cNvGrpSpPr/>
          <p:nvPr/>
        </p:nvGrpSpPr>
        <p:grpSpPr>
          <a:xfrm>
            <a:off x="10597063" y="6318250"/>
            <a:ext cx="1469593" cy="301993"/>
            <a:chOff x="5372506" y="5198770"/>
            <a:chExt cx="1469593" cy="301993"/>
          </a:xfrm>
        </p:grpSpPr>
        <p:sp>
          <p:nvSpPr>
            <p:cNvPr id="5" name="object 5"/>
            <p:cNvSpPr/>
            <p:nvPr/>
          </p:nvSpPr>
          <p:spPr>
            <a:xfrm>
              <a:off x="5372506" y="5199884"/>
              <a:ext cx="1144955" cy="3007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89903" y="5198770"/>
              <a:ext cx="252196" cy="30199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85470" y="5201170"/>
              <a:ext cx="82550" cy="297180"/>
            </a:xfrm>
            <a:custGeom>
              <a:avLst/>
              <a:gdLst/>
              <a:ahLst/>
              <a:cxnLst/>
              <a:rect l="l" t="t" r="r" b="b"/>
              <a:pathLst>
                <a:path w="82550" h="297179">
                  <a:moveTo>
                    <a:pt x="76" y="0"/>
                  </a:moveTo>
                  <a:lnTo>
                    <a:pt x="0" y="296900"/>
                  </a:lnTo>
                  <a:lnTo>
                    <a:pt x="82156" y="148462"/>
                  </a:lnTo>
                  <a:lnTo>
                    <a:pt x="76" y="0"/>
                  </a:lnTo>
                  <a:close/>
                </a:path>
              </a:pathLst>
            </a:custGeom>
            <a:solidFill>
              <a:srgbClr val="FFFFFF"/>
            </a:solidFill>
          </p:spPr>
          <p:txBody>
            <a:bodyPr wrap="square" lIns="0" tIns="0" rIns="0" bIns="0" rtlCol="0"/>
            <a:lstStyle/>
            <a:p>
              <a:endParaRPr/>
            </a:p>
          </p:txBody>
        </p:sp>
      </p:grpSp>
      <p:sp>
        <p:nvSpPr>
          <p:cNvPr id="15" name="Text Placeholder 2">
            <a:extLst>
              <a:ext uri="{FF2B5EF4-FFF2-40B4-BE49-F238E27FC236}">
                <a16:creationId xmlns="" xmlns:a16="http://schemas.microsoft.com/office/drawing/2014/main" id="{095F0EF6-8974-4A7A-8B61-85E0EDD71905}"/>
              </a:ext>
            </a:extLst>
          </p:cNvPr>
          <p:cNvSpPr txBox="1">
            <a:spLocks/>
          </p:cNvSpPr>
          <p:nvPr/>
        </p:nvSpPr>
        <p:spPr>
          <a:xfrm>
            <a:off x="2410372" y="2087912"/>
            <a:ext cx="7086600" cy="184665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6000" kern="0" dirty="0">
                <a:solidFill>
                  <a:schemeClr val="bg1"/>
                </a:solidFill>
              </a:rPr>
              <a:t>Azerbaijan Strategic Road map</a:t>
            </a:r>
            <a:endParaRPr lang="lt-LT" sz="6000" kern="0" dirty="0">
              <a:solidFill>
                <a:schemeClr val="bg1"/>
              </a:solidFill>
            </a:endParaRPr>
          </a:p>
        </p:txBody>
      </p:sp>
      <p:sp>
        <p:nvSpPr>
          <p:cNvPr id="16" name="Rectangle 15">
            <a:extLst>
              <a:ext uri="{FF2B5EF4-FFF2-40B4-BE49-F238E27FC236}">
                <a16:creationId xmlns="" xmlns:a16="http://schemas.microsoft.com/office/drawing/2014/main" id="{1D8D24A7-A304-47E0-A140-80A8D9923E8F}"/>
              </a:ext>
            </a:extLst>
          </p:cNvPr>
          <p:cNvSpPr/>
          <p:nvPr/>
        </p:nvSpPr>
        <p:spPr>
          <a:xfrm>
            <a:off x="2082800" y="1974850"/>
            <a:ext cx="7772400" cy="230361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lide Number Placeholder 12">
            <a:extLst>
              <a:ext uri="{FF2B5EF4-FFF2-40B4-BE49-F238E27FC236}">
                <a16:creationId xmlns="" xmlns:a16="http://schemas.microsoft.com/office/drawing/2014/main" id="{3744C7E0-C1C7-44BF-A86C-49EE55ED7A6D}"/>
              </a:ext>
            </a:extLst>
          </p:cNvPr>
          <p:cNvSpPr>
            <a:spLocks noGrp="1"/>
          </p:cNvSpPr>
          <p:nvPr>
            <p:ph type="sldNum" sz="quarter" idx="7"/>
          </p:nvPr>
        </p:nvSpPr>
        <p:spPr/>
        <p:txBody>
          <a:bodyPr/>
          <a:lstStyle/>
          <a:p>
            <a:fld id="{B6F15528-21DE-4FAA-801E-634DDDAF4B2B}" type="slidenum">
              <a:rPr lang="lt-LT" smtClean="0"/>
              <a:t>8</a:t>
            </a:fld>
            <a:endParaRPr lang="lt-LT"/>
          </a:p>
        </p:txBody>
      </p:sp>
    </p:spTree>
    <p:extLst>
      <p:ext uri="{BB962C8B-B14F-4D97-AF65-F5344CB8AC3E}">
        <p14:creationId xmlns:p14="http://schemas.microsoft.com/office/powerpoint/2010/main" val="115263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A95-E8FF-4E2A-9FB3-4EEE707CE1B7}"/>
              </a:ext>
            </a:extLst>
          </p:cNvPr>
          <p:cNvSpPr>
            <a:spLocks noGrp="1"/>
          </p:cNvSpPr>
          <p:nvPr>
            <p:ph type="title"/>
          </p:nvPr>
        </p:nvSpPr>
        <p:spPr>
          <a:xfrm>
            <a:off x="558800" y="222250"/>
            <a:ext cx="11353800" cy="430887"/>
          </a:xfrm>
        </p:spPr>
        <p:txBody>
          <a:bodyPr/>
          <a:lstStyle/>
          <a:p>
            <a:pPr algn="ctr"/>
            <a:r>
              <a:rPr lang="lt-LT" sz="2800" dirty="0" err="1"/>
              <a:t>Azerbaijan</a:t>
            </a:r>
            <a:r>
              <a:rPr lang="lt-LT" sz="2800" dirty="0"/>
              <a:t> </a:t>
            </a:r>
            <a:r>
              <a:rPr lang="lt-LT" sz="2800" dirty="0" err="1"/>
              <a:t>strategic</a:t>
            </a:r>
            <a:r>
              <a:rPr lang="lt-LT" sz="2800" dirty="0"/>
              <a:t> </a:t>
            </a:r>
            <a:r>
              <a:rPr lang="lt-LT" sz="2800" dirty="0" err="1"/>
              <a:t>road</a:t>
            </a:r>
            <a:r>
              <a:rPr lang="lt-LT" sz="2800" dirty="0"/>
              <a:t> </a:t>
            </a:r>
            <a:r>
              <a:rPr lang="lt-LT" sz="2800" dirty="0" err="1"/>
              <a:t>map</a:t>
            </a:r>
            <a:endParaRPr lang="lt-LT" sz="2800" dirty="0"/>
          </a:p>
        </p:txBody>
      </p:sp>
      <p:sp>
        <p:nvSpPr>
          <p:cNvPr id="3" name="Slide Number Placeholder 2">
            <a:extLst>
              <a:ext uri="{FF2B5EF4-FFF2-40B4-BE49-F238E27FC236}">
                <a16:creationId xmlns="" xmlns:a16="http://schemas.microsoft.com/office/drawing/2014/main" id="{1B33D3E5-0188-4E99-9B8B-2BA7C601A365}"/>
              </a:ext>
            </a:extLst>
          </p:cNvPr>
          <p:cNvSpPr>
            <a:spLocks noGrp="1"/>
          </p:cNvSpPr>
          <p:nvPr>
            <p:ph type="sldNum" sz="quarter" idx="7"/>
          </p:nvPr>
        </p:nvSpPr>
        <p:spPr/>
        <p:txBody>
          <a:bodyPr/>
          <a:lstStyle/>
          <a:p>
            <a:fld id="{B6F15528-21DE-4FAA-801E-634DDDAF4B2B}" type="slidenum">
              <a:rPr lang="lt-LT" smtClean="0"/>
              <a:t>9</a:t>
            </a:fld>
            <a:endParaRPr lang="lt-LT"/>
          </a:p>
        </p:txBody>
      </p:sp>
      <p:grpSp>
        <p:nvGrpSpPr>
          <p:cNvPr id="6" name="Group 5">
            <a:extLst>
              <a:ext uri="{FF2B5EF4-FFF2-40B4-BE49-F238E27FC236}">
                <a16:creationId xmlns="" xmlns:a16="http://schemas.microsoft.com/office/drawing/2014/main" id="{C75586CE-9348-40FD-84E1-89B8F468C50F}"/>
              </a:ext>
            </a:extLst>
          </p:cNvPr>
          <p:cNvGrpSpPr/>
          <p:nvPr/>
        </p:nvGrpSpPr>
        <p:grpSpPr>
          <a:xfrm>
            <a:off x="10526521" y="6305348"/>
            <a:ext cx="1469580" cy="302000"/>
            <a:chOff x="10526521" y="6305348"/>
            <a:chExt cx="1469580" cy="302000"/>
          </a:xfrm>
        </p:grpSpPr>
        <p:sp>
          <p:nvSpPr>
            <p:cNvPr id="7" name="object 4">
              <a:extLst>
                <a:ext uri="{FF2B5EF4-FFF2-40B4-BE49-F238E27FC236}">
                  <a16:creationId xmlns="" xmlns:a16="http://schemas.microsoft.com/office/drawing/2014/main" id="{48668822-A907-40AB-A511-D2195051352D}"/>
                </a:ext>
              </a:extLst>
            </p:cNvPr>
            <p:cNvSpPr/>
            <p:nvPr/>
          </p:nvSpPr>
          <p:spPr>
            <a:xfrm>
              <a:off x="10526521" y="6306468"/>
              <a:ext cx="1144955" cy="300697"/>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 xmlns:a16="http://schemas.microsoft.com/office/drawing/2014/main" id="{1DDAD6E1-910E-4265-89FE-488D42D11E1B}"/>
                </a:ext>
              </a:extLst>
            </p:cNvPr>
            <p:cNvSpPr/>
            <p:nvPr/>
          </p:nvSpPr>
          <p:spPr>
            <a:xfrm>
              <a:off x="11743918" y="6305348"/>
              <a:ext cx="252183" cy="302000"/>
            </a:xfrm>
            <a:prstGeom prst="rect">
              <a:avLst/>
            </a:prstGeom>
            <a:blipFill>
              <a:blip r:embed="rId4" cstate="print"/>
              <a:stretch>
                <a:fillRect/>
              </a:stretch>
            </a:blipFill>
          </p:spPr>
          <p:txBody>
            <a:bodyPr wrap="square" lIns="0" tIns="0" rIns="0" bIns="0" rtlCol="0"/>
            <a:lstStyle/>
            <a:p>
              <a:endParaRPr/>
            </a:p>
          </p:txBody>
        </p:sp>
        <p:sp>
          <p:nvSpPr>
            <p:cNvPr id="9" name="object 6">
              <a:extLst>
                <a:ext uri="{FF2B5EF4-FFF2-40B4-BE49-F238E27FC236}">
                  <a16:creationId xmlns="" xmlns:a16="http://schemas.microsoft.com/office/drawing/2014/main" id="{26E916F8-5DF7-4C8D-A1ED-5A6DE2A8EB14}"/>
                </a:ext>
              </a:extLst>
            </p:cNvPr>
            <p:cNvSpPr/>
            <p:nvPr/>
          </p:nvSpPr>
          <p:spPr>
            <a:xfrm>
              <a:off x="11739473" y="6307753"/>
              <a:ext cx="82550" cy="297180"/>
            </a:xfrm>
            <a:custGeom>
              <a:avLst/>
              <a:gdLst/>
              <a:ahLst/>
              <a:cxnLst/>
              <a:rect l="l" t="t" r="r" b="b"/>
              <a:pathLst>
                <a:path w="82550" h="297179">
                  <a:moveTo>
                    <a:pt x="76" y="0"/>
                  </a:moveTo>
                  <a:lnTo>
                    <a:pt x="0" y="296900"/>
                  </a:lnTo>
                  <a:lnTo>
                    <a:pt x="82156" y="148462"/>
                  </a:lnTo>
                  <a:lnTo>
                    <a:pt x="76" y="0"/>
                  </a:lnTo>
                  <a:close/>
                </a:path>
              </a:pathLst>
            </a:custGeom>
            <a:solidFill>
              <a:srgbClr val="174B73"/>
            </a:solidFill>
          </p:spPr>
          <p:txBody>
            <a:bodyPr wrap="square" lIns="0" tIns="0" rIns="0" bIns="0" rtlCol="0"/>
            <a:lstStyle/>
            <a:p>
              <a:endParaRPr/>
            </a:p>
          </p:txBody>
        </p:sp>
      </p:grpSp>
      <p:sp>
        <p:nvSpPr>
          <p:cNvPr id="10" name="Text Placeholder 2">
            <a:extLst>
              <a:ext uri="{FF2B5EF4-FFF2-40B4-BE49-F238E27FC236}">
                <a16:creationId xmlns="" xmlns:a16="http://schemas.microsoft.com/office/drawing/2014/main" id="{A9770A88-CDA0-47AD-8396-1D185B06E306}"/>
              </a:ext>
            </a:extLst>
          </p:cNvPr>
          <p:cNvSpPr>
            <a:spLocks noGrp="1"/>
          </p:cNvSpPr>
          <p:nvPr>
            <p:ph type="body" idx="1"/>
          </p:nvPr>
        </p:nvSpPr>
        <p:spPr>
          <a:xfrm>
            <a:off x="711200" y="603250"/>
            <a:ext cx="11058928" cy="6599499"/>
          </a:xfrm>
        </p:spPr>
        <p:txBody>
          <a:bodyPr wrap="square" lIns="0" tIns="0" rIns="0" bIns="0">
            <a:spAutoFit/>
          </a:bodyPr>
          <a:lstStyle/>
          <a:p>
            <a:pPr marL="355600" marR="5080" indent="-342900">
              <a:lnSpc>
                <a:spcPct val="150000"/>
              </a:lnSpc>
              <a:spcBef>
                <a:spcPts val="185"/>
              </a:spcBef>
              <a:buBlip>
                <a:blip r:embed="rId5">
                  <a:extLst/>
                </a:blip>
              </a:buBlip>
            </a:pPr>
            <a:r>
              <a:rPr lang="en-US" sz="1600" spc="15" dirty="0">
                <a:solidFill>
                  <a:srgbClr val="174B73"/>
                </a:solidFill>
                <a:cs typeface="Tahoma"/>
              </a:rPr>
              <a:t>In late 2016, the President approved a strategic roadmap for economic reforms that identified key non-energy segments of the economy for development, such as agriculture, logistics, information technology, and tourism.</a:t>
            </a:r>
          </a:p>
          <a:p>
            <a:pPr marL="355600" marR="5080" indent="-342900">
              <a:lnSpc>
                <a:spcPct val="150000"/>
              </a:lnSpc>
              <a:spcBef>
                <a:spcPts val="185"/>
              </a:spcBef>
              <a:buBlip>
                <a:blip r:embed="rId5">
                  <a:extLst/>
                </a:blip>
              </a:buBlip>
            </a:pPr>
            <a:r>
              <a:rPr lang="en-US" sz="1600" spc="15" dirty="0">
                <a:solidFill>
                  <a:srgbClr val="174B73"/>
                </a:solidFill>
                <a:cs typeface="Tahoma"/>
              </a:rPr>
              <a:t>12 Strategic Roadmaps Endorsed in Azerbaijan aim to  define the country`s development goals and priorities and ensure their implementation</a:t>
            </a:r>
          </a:p>
          <a:p>
            <a:pPr marL="355600" marR="5080" indent="-342900">
              <a:lnSpc>
                <a:spcPct val="150000"/>
              </a:lnSpc>
              <a:spcBef>
                <a:spcPts val="185"/>
              </a:spcBef>
              <a:buBlip>
                <a:blip r:embed="rId5">
                  <a:extLst/>
                </a:blip>
              </a:buBlip>
            </a:pPr>
            <a:r>
              <a:rPr lang="en-US" sz="1600" spc="15" dirty="0">
                <a:solidFill>
                  <a:srgbClr val="174B73"/>
                </a:solidFill>
                <a:cs typeface="Tahoma"/>
              </a:rPr>
              <a:t>Well developed methodology</a:t>
            </a:r>
            <a:r>
              <a:rPr lang="lt-LT" sz="1600" spc="15" dirty="0">
                <a:solidFill>
                  <a:srgbClr val="174B73"/>
                </a:solidFill>
                <a:cs typeface="Tahoma"/>
              </a:rPr>
              <a:t>:</a:t>
            </a:r>
          </a:p>
          <a:p>
            <a:pPr marL="812800" marR="5080" lvl="1" indent="-342900">
              <a:lnSpc>
                <a:spcPct val="150000"/>
              </a:lnSpc>
              <a:spcBef>
                <a:spcPts val="185"/>
              </a:spcBef>
              <a:buBlip>
                <a:blip r:embed="rId5">
                  <a:extLst/>
                </a:blip>
              </a:buBlip>
            </a:pPr>
            <a:r>
              <a:rPr lang="lt-LT" sz="1600" spc="15" dirty="0" err="1">
                <a:solidFill>
                  <a:srgbClr val="174B73"/>
                </a:solidFill>
                <a:cs typeface="Tahoma"/>
              </a:rPr>
              <a:t>Primary</a:t>
            </a:r>
            <a:r>
              <a:rPr lang="lt-LT" sz="1600" spc="15" dirty="0">
                <a:solidFill>
                  <a:srgbClr val="174B73"/>
                </a:solidFill>
                <a:cs typeface="Tahoma"/>
              </a:rPr>
              <a:t> </a:t>
            </a:r>
            <a:r>
              <a:rPr lang="lt-LT" sz="1600" spc="15" dirty="0" err="1">
                <a:solidFill>
                  <a:srgbClr val="174B73"/>
                </a:solidFill>
                <a:cs typeface="Tahoma"/>
              </a:rPr>
              <a:t>objectives</a:t>
            </a:r>
            <a:r>
              <a:rPr lang="lt-LT" sz="1600" spc="15" dirty="0">
                <a:solidFill>
                  <a:srgbClr val="174B73"/>
                </a:solidFill>
                <a:cs typeface="Tahoma"/>
              </a:rPr>
              <a:t> </a:t>
            </a:r>
            <a:endParaRPr lang="en-US" sz="1600" spc="15" dirty="0">
              <a:solidFill>
                <a:srgbClr val="174B73"/>
              </a:solidFill>
              <a:cs typeface="Tahoma"/>
            </a:endParaRPr>
          </a:p>
          <a:p>
            <a:pPr marL="812800" marR="5080" lvl="1" indent="-342900">
              <a:lnSpc>
                <a:spcPct val="150000"/>
              </a:lnSpc>
              <a:spcBef>
                <a:spcPts val="185"/>
              </a:spcBef>
              <a:buBlip>
                <a:blip r:embed="rId5">
                  <a:extLst/>
                </a:blip>
              </a:buBlip>
            </a:pPr>
            <a:r>
              <a:rPr lang="en-US" sz="1600" spc="15" dirty="0">
                <a:solidFill>
                  <a:srgbClr val="174B73"/>
                </a:solidFill>
                <a:cs typeface="Tahoma"/>
              </a:rPr>
              <a:t>Analysis of current situation</a:t>
            </a:r>
          </a:p>
          <a:p>
            <a:pPr marL="1270000" marR="5080" lvl="2" indent="-342900">
              <a:lnSpc>
                <a:spcPct val="150000"/>
              </a:lnSpc>
              <a:spcBef>
                <a:spcPts val="185"/>
              </a:spcBef>
              <a:buBlip>
                <a:blip r:embed="rId5">
                  <a:extLst/>
                </a:blip>
              </a:buBlip>
            </a:pPr>
            <a:r>
              <a:rPr lang="en-US" sz="1600" spc="15" dirty="0">
                <a:solidFill>
                  <a:srgbClr val="174B73"/>
                </a:solidFill>
                <a:cs typeface="Tahoma"/>
              </a:rPr>
              <a:t>Global trends</a:t>
            </a:r>
          </a:p>
          <a:p>
            <a:pPr marL="1270000" marR="5080" lvl="2" indent="-342900">
              <a:lnSpc>
                <a:spcPct val="150000"/>
              </a:lnSpc>
              <a:spcBef>
                <a:spcPts val="185"/>
              </a:spcBef>
              <a:buBlip>
                <a:blip r:embed="rId5">
                  <a:extLst/>
                </a:blip>
              </a:buBlip>
            </a:pPr>
            <a:r>
              <a:rPr lang="en-US" sz="1600" spc="15" dirty="0">
                <a:solidFill>
                  <a:srgbClr val="174B73"/>
                </a:solidFill>
                <a:cs typeface="Tahoma"/>
              </a:rPr>
              <a:t>Potential</a:t>
            </a:r>
          </a:p>
          <a:p>
            <a:pPr marL="1270000" marR="5080" lvl="2" indent="-342900">
              <a:lnSpc>
                <a:spcPct val="150000"/>
              </a:lnSpc>
              <a:spcBef>
                <a:spcPts val="185"/>
              </a:spcBef>
              <a:buBlip>
                <a:blip r:embed="rId5">
                  <a:extLst/>
                </a:blip>
              </a:buBlip>
            </a:pPr>
            <a:r>
              <a:rPr lang="en-US" sz="1600" spc="15" dirty="0">
                <a:solidFill>
                  <a:srgbClr val="174B73"/>
                </a:solidFill>
                <a:cs typeface="Tahoma"/>
              </a:rPr>
              <a:t>Primary market opportunities </a:t>
            </a:r>
          </a:p>
          <a:p>
            <a:pPr marL="1270000" marR="5080" lvl="2" indent="-342900">
              <a:lnSpc>
                <a:spcPct val="150000"/>
              </a:lnSpc>
              <a:spcBef>
                <a:spcPts val="185"/>
              </a:spcBef>
              <a:buBlip>
                <a:blip r:embed="rId5">
                  <a:extLst/>
                </a:blip>
              </a:buBlip>
            </a:pPr>
            <a:r>
              <a:rPr lang="en-US" sz="1600" spc="15" dirty="0">
                <a:solidFill>
                  <a:srgbClr val="174B73"/>
                </a:solidFill>
                <a:cs typeface="Tahoma"/>
              </a:rPr>
              <a:t>SWOT analysis of sector</a:t>
            </a:r>
          </a:p>
          <a:p>
            <a:pPr marL="812800" marR="5080" lvl="1" indent="-342900">
              <a:lnSpc>
                <a:spcPct val="150000"/>
              </a:lnSpc>
              <a:spcBef>
                <a:spcPts val="185"/>
              </a:spcBef>
              <a:buBlip>
                <a:blip r:embed="rId5">
                  <a:extLst/>
                </a:blip>
              </a:buBlip>
            </a:pPr>
            <a:r>
              <a:rPr lang="en-US" sz="1600" spc="15" dirty="0">
                <a:solidFill>
                  <a:srgbClr val="174B73"/>
                </a:solidFill>
                <a:cs typeface="Tahoma"/>
              </a:rPr>
              <a:t>Strategic vision </a:t>
            </a:r>
          </a:p>
          <a:p>
            <a:pPr marL="1270000" marR="5080" lvl="2" indent="-342900">
              <a:lnSpc>
                <a:spcPct val="150000"/>
              </a:lnSpc>
              <a:spcBef>
                <a:spcPts val="185"/>
              </a:spcBef>
              <a:buBlip>
                <a:blip r:embed="rId5">
                  <a:extLst/>
                </a:blip>
              </a:buBlip>
            </a:pPr>
            <a:r>
              <a:rPr lang="en-US" sz="1600" spc="15" dirty="0">
                <a:solidFill>
                  <a:srgbClr val="174B73"/>
                </a:solidFill>
                <a:cs typeface="Tahoma"/>
              </a:rPr>
              <a:t>2020</a:t>
            </a:r>
          </a:p>
          <a:p>
            <a:pPr marL="1270000" marR="5080" lvl="2" indent="-342900">
              <a:lnSpc>
                <a:spcPct val="150000"/>
              </a:lnSpc>
              <a:spcBef>
                <a:spcPts val="185"/>
              </a:spcBef>
              <a:buBlip>
                <a:blip r:embed="rId5">
                  <a:extLst/>
                </a:blip>
              </a:buBlip>
            </a:pPr>
            <a:r>
              <a:rPr lang="en-US" sz="1600" spc="15" dirty="0">
                <a:solidFill>
                  <a:srgbClr val="174B73"/>
                </a:solidFill>
                <a:cs typeface="Tahoma"/>
              </a:rPr>
              <a:t>Long term vision for 2025</a:t>
            </a:r>
          </a:p>
          <a:p>
            <a:pPr marL="812800" marR="5080" lvl="1" indent="-342900">
              <a:lnSpc>
                <a:spcPct val="150000"/>
              </a:lnSpc>
              <a:spcBef>
                <a:spcPts val="185"/>
              </a:spcBef>
              <a:buBlip>
                <a:blip r:embed="rId5">
                  <a:extLst/>
                </a:blip>
              </a:buBlip>
            </a:pPr>
            <a:r>
              <a:rPr lang="en-US" sz="1600" spc="15" dirty="0">
                <a:solidFill>
                  <a:srgbClr val="174B73"/>
                </a:solidFill>
                <a:cs typeface="Tahoma"/>
              </a:rPr>
              <a:t>Target Indicators, Strategic Objectives and Targets, Financial Mechanism</a:t>
            </a:r>
          </a:p>
          <a:p>
            <a:pPr marL="812800" marR="5080" lvl="1" indent="-342900">
              <a:lnSpc>
                <a:spcPct val="150000"/>
              </a:lnSpc>
              <a:spcBef>
                <a:spcPts val="185"/>
              </a:spcBef>
              <a:buBlip>
                <a:blip r:embed="rId5">
                  <a:extLst/>
                </a:blip>
              </a:buBlip>
            </a:pPr>
            <a:r>
              <a:rPr lang="en-US" sz="1600" spc="15" dirty="0">
                <a:solidFill>
                  <a:srgbClr val="174B73"/>
                </a:solidFill>
                <a:cs typeface="Tahoma"/>
              </a:rPr>
              <a:t>Implementation, Monitoring and Evaluation</a:t>
            </a:r>
          </a:p>
          <a:p>
            <a:pPr marL="355600" marR="5080" indent="-342900">
              <a:lnSpc>
                <a:spcPct val="150000"/>
              </a:lnSpc>
              <a:spcBef>
                <a:spcPts val="185"/>
              </a:spcBef>
              <a:buBlip>
                <a:blip r:embed="rId5">
                  <a:extLst/>
                </a:blip>
              </a:buBlip>
            </a:pPr>
            <a:endParaRPr lang="en-US" sz="1600" spc="15" dirty="0">
              <a:solidFill>
                <a:srgbClr val="174B73"/>
              </a:solidFill>
              <a:cs typeface="Tahoma"/>
            </a:endParaRPr>
          </a:p>
        </p:txBody>
      </p:sp>
    </p:spTree>
    <p:extLst>
      <p:ext uri="{BB962C8B-B14F-4D97-AF65-F5344CB8AC3E}">
        <p14:creationId xmlns:p14="http://schemas.microsoft.com/office/powerpoint/2010/main" val="3612842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3707</TotalTime>
  <Words>1391</Words>
  <Application>Microsoft Office PowerPoint</Application>
  <PresentationFormat>Произвольный</PresentationFormat>
  <Paragraphs>146</Paragraphs>
  <Slides>15</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Презентация PowerPoint</vt:lpstr>
      <vt:lpstr>Презентация PowerPoint</vt:lpstr>
      <vt:lpstr>Презентация PowerPoint</vt:lpstr>
      <vt:lpstr>What is Smart specialization?</vt:lpstr>
      <vt:lpstr>Презентация PowerPoint</vt:lpstr>
      <vt:lpstr>Priorities in Lithuania</vt:lpstr>
      <vt:lpstr>Smart specialization platform</vt:lpstr>
      <vt:lpstr>Презентация PowerPoint</vt:lpstr>
      <vt:lpstr>Azerbaijan strategic road map</vt:lpstr>
      <vt:lpstr>STRATEGIC ROAD MAP FOR DEVELOPMENT OF SECTORS IN THE REPUBLIC OF AZERBAIJAN</vt:lpstr>
      <vt:lpstr>Презентация PowerPoint</vt:lpstr>
      <vt:lpstr>ELEMENTS OF QUALITY FOR COMPETENCY-BASED EDUCATION by Competency-based Education Network</vt:lpstr>
      <vt:lpstr>Economy sectors: Employment and GDP</vt:lpstr>
      <vt:lpstr>Selection of priority sectors for the development of competence-based education standards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Gintautas Jakstas</dc:creator>
  <cp:lastModifiedBy>Toshiba</cp:lastModifiedBy>
  <cp:revision>92</cp:revision>
  <cp:lastPrinted>2018-03-22T08:20:56Z</cp:lastPrinted>
  <dcterms:created xsi:type="dcterms:W3CDTF">2017-11-21T13:10:29Z</dcterms:created>
  <dcterms:modified xsi:type="dcterms:W3CDTF">2018-12-11T07:01:42Z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2017-11-21T00:00:00Z</vt:filetime>
  </property>
  <property fmtid="{D5CDD505-2E9C-101B-9397-08002B2CF9AE}" pid="3" name="Creator">
    <vt:lpwstr>Adobe Illustrator CC 2015.3 (Windows)</vt:lpwstr>
  </property>
  <property fmtid="{D5CDD505-2E9C-101B-9397-08002B2CF9AE}" pid="4" name="LastSaved">
    <vt:filetime>2017-11-21T00:00:00Z</vt:filetime>
  </property>
</Properties>
</file>